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4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charts/colors1.xml" ContentType="application/vnd.ms-office.chartcolorstyl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2" r:id="rId21"/>
    <p:sldId id="273" r:id="rId22"/>
    <p:sldId id="279" r:id="rId23"/>
    <p:sldId id="280" r:id="rId24"/>
    <p:sldId id="274" r:id="rId25"/>
    <p:sldId id="281" r:id="rId26"/>
    <p:sldId id="275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100" b="0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sz="2000" dirty="0">
                <a:solidFill>
                  <a:schemeClr val="tx1"/>
                </a:solidFill>
              </a:rPr>
              <a:t>Приоритетни пројекти без обезбијеђених извора финансирања (до 7 приоритета, 2024-2026.</a:t>
            </a:r>
            <a:r>
              <a:rPr lang="sr-Cyrl-RS" sz="2000" baseline="0" dirty="0">
                <a:solidFill>
                  <a:schemeClr val="tx1"/>
                </a:solidFill>
              </a:rPr>
              <a:t> година)- према подносиоцу пројекта </a:t>
            </a:r>
            <a:r>
              <a:rPr lang="sr-Cyrl-RS" sz="2000" baseline="0" dirty="0">
                <a:solidFill>
                  <a:schemeClr val="tx1"/>
                </a:solidFill>
                <a:latin typeface="+mn-lt"/>
              </a:rPr>
              <a:t>(</a:t>
            </a:r>
            <a:r>
              <a:rPr lang="sr-Cyrl-RS" sz="2000" baseline="0" dirty="0">
                <a:solidFill>
                  <a:schemeClr val="tx1"/>
                </a:solidFill>
              </a:rPr>
              <a:t>министарства/институције)</a:t>
            </a:r>
            <a:endParaRPr lang="en-US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6976480578973567E-3"/>
          <c:y val="1.1072812183625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100" b="0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888188976377949E-4"/>
          <c:y val="0.40398223659542559"/>
          <c:w val="0.73882813356083954"/>
          <c:h val="0.46389876255435997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D6-4D6E-A05A-D040E3FC0A59}"/>
              </c:ext>
            </c:extLst>
          </c:dPt>
          <c:dPt>
            <c:idx val="1"/>
            <c:bubble3D val="0"/>
            <c:explosion val="9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D6-4D6E-A05A-D040E3FC0A59}"/>
              </c:ext>
            </c:extLst>
          </c:dPt>
          <c:dPt>
            <c:idx val="2"/>
            <c:bubble3D val="0"/>
            <c:explosion val="1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6D6-4D6E-A05A-D040E3FC0A59}"/>
              </c:ext>
            </c:extLst>
          </c:dPt>
          <c:dPt>
            <c:idx val="3"/>
            <c:bubble3D val="0"/>
            <c:explosion val="8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6D6-4D6E-A05A-D040E3FC0A59}"/>
              </c:ext>
            </c:extLst>
          </c:dPt>
          <c:dPt>
            <c:idx val="4"/>
            <c:bubble3D val="0"/>
            <c:explosion val="9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6D6-4D6E-A05A-D040E3FC0A59}"/>
              </c:ext>
            </c:extLst>
          </c:dPt>
          <c:dPt>
            <c:idx val="5"/>
            <c:bubble3D val="0"/>
            <c:explosion val="9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6D6-4D6E-A05A-D040E3FC0A59}"/>
              </c:ext>
            </c:extLst>
          </c:dPt>
          <c:dLbls>
            <c:dLbl>
              <c:idx val="0"/>
              <c:layout>
                <c:manualLayout>
                  <c:x val="-5.8292220113851989E-2"/>
                  <c:y val="-0.135140179550936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D6-4D6E-A05A-D040E3FC0A59}"/>
                </c:ext>
              </c:extLst>
            </c:dLbl>
            <c:dLbl>
              <c:idx val="1"/>
              <c:layout>
                <c:manualLayout>
                  <c:x val="-4.8238182750875304E-2"/>
                  <c:y val="5.687127620524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D6-4D6E-A05A-D040E3FC0A59}"/>
                </c:ext>
              </c:extLst>
            </c:dLbl>
            <c:dLbl>
              <c:idx val="2"/>
              <c:layout>
                <c:manualLayout>
                  <c:x val="6.9850239308321752E-2"/>
                  <c:y val="0.11289591727965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D6-4D6E-A05A-D040E3FC0A59}"/>
                </c:ext>
              </c:extLst>
            </c:dLbl>
            <c:dLbl>
              <c:idx val="3"/>
              <c:layout>
                <c:manualLayout>
                  <c:x val="-3.1118110236220471E-2"/>
                  <c:y val="-7.743016497937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D6-4D6E-A05A-D040E3FC0A59}"/>
                </c:ext>
              </c:extLst>
            </c:dLbl>
            <c:dLbl>
              <c:idx val="4"/>
              <c:layout>
                <c:manualLayout>
                  <c:x val="4.1690348478736171E-2"/>
                  <c:y val="-9.9722782728435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D6-4D6E-A05A-D040E3FC0A59}"/>
                </c:ext>
              </c:extLst>
            </c:dLbl>
            <c:dLbl>
              <c:idx val="5"/>
              <c:layout>
                <c:manualLayout>
                  <c:x val="6.5865618790061115E-2"/>
                  <c:y val="-0.12219309087666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D6-4D6E-A05A-D040E3FC0A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'2023_Min i ostale inst KAND po '!$M$30:$M$35</c:f>
              <c:strCache>
                <c:ptCount val="6"/>
                <c:pt idx="0">
                  <c:v>Министарство енергетике и рударства</c:v>
                </c:pt>
                <c:pt idx="1">
                  <c:v>Министарство здравља и социјалне заштите</c:v>
                </c:pt>
                <c:pt idx="2">
                  <c:v>Министарство саобраћаја и веза</c:v>
                </c:pt>
                <c:pt idx="3">
                  <c:v>Министарство за просторно уређење, грађевинарство и екологију</c:v>
                </c:pt>
                <c:pt idx="4">
                  <c:v>Остале институције                              (ОЦ Јахорина Пале)</c:v>
                </c:pt>
                <c:pt idx="5">
                  <c:v>Остали сектори</c:v>
                </c:pt>
              </c:strCache>
            </c:strRef>
          </c:cat>
          <c:val>
            <c:numRef>
              <c:f>'2023_Min i ostale inst KAND po '!$N$30:$N$35</c:f>
              <c:numCache>
                <c:formatCode>0.00%</c:formatCode>
                <c:ptCount val="6"/>
                <c:pt idx="0">
                  <c:v>0.39174303091224455</c:v>
                </c:pt>
                <c:pt idx="1">
                  <c:v>9.3276202984083165E-2</c:v>
                </c:pt>
                <c:pt idx="2">
                  <c:v>0.21183204111507559</c:v>
                </c:pt>
                <c:pt idx="3">
                  <c:v>4.7460356630948712E-2</c:v>
                </c:pt>
                <c:pt idx="4">
                  <c:v>0.13502889966311174</c:v>
                </c:pt>
                <c:pt idx="5">
                  <c:v>0.1207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6D6-4D6E-A05A-D040E3FC0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64123199333148"/>
          <c:y val="0.26175997263738709"/>
          <c:w val="0.3192766824146982"/>
          <c:h val="0.718380825953337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r-Cyrl-RS" sz="2000" dirty="0">
                <a:solidFill>
                  <a:schemeClr val="tx1"/>
                </a:solidFill>
              </a:rPr>
              <a:t>Приоритетни пројекти јединица локалне самоуправе без обезбијеђених извора финансирања (до 7 приоритета, 2024-2026.</a:t>
            </a:r>
            <a:r>
              <a:rPr lang="sr-Cyrl-RS" sz="2000" baseline="0" dirty="0">
                <a:solidFill>
                  <a:schemeClr val="tx1"/>
                </a:solidFill>
              </a:rPr>
              <a:t> година) према подносиоцу пројекта</a:t>
            </a:r>
            <a:endParaRPr lang="en-US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1.1610046501676796E-2"/>
          <c:y val="1.684855461575535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463665026046863E-2"/>
          <c:y val="0.33453482377202848"/>
          <c:w val="0.65614235023596024"/>
          <c:h val="0.4620993561552264"/>
        </c:manualLayout>
      </c:layout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0E9-4935-986E-FDC066E9C0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0E9-4935-986E-FDC066E9C0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0E9-4935-986E-FDC066E9C0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0E9-4935-986E-FDC066E9C0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0E9-4935-986E-FDC066E9C0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0E9-4935-986E-FDC066E9C09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0E9-4935-986E-FDC066E9C09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0E9-4935-986E-FDC066E9C094}"/>
              </c:ext>
            </c:extLst>
          </c:dPt>
          <c:dPt>
            <c:idx val="8"/>
            <c:bubble3D val="0"/>
            <c:explosion val="12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10E9-4935-986E-FDC066E9C094}"/>
              </c:ext>
            </c:extLst>
          </c:dPt>
          <c:dLbls>
            <c:dLbl>
              <c:idx val="0"/>
              <c:layout>
                <c:manualLayout>
                  <c:x val="-5.7854286670542023E-2"/>
                  <c:y val="-7.2468232219871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E9-4935-986E-FDC066E9C094}"/>
                </c:ext>
              </c:extLst>
            </c:dLbl>
            <c:dLbl>
              <c:idx val="1"/>
              <c:layout>
                <c:manualLayout>
                  <c:x val="1.3268861526537371E-2"/>
                  <c:y val="-8.8057395909211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E9-4935-986E-FDC066E9C094}"/>
                </c:ext>
              </c:extLst>
            </c:dLbl>
            <c:dLbl>
              <c:idx val="2"/>
              <c:layout>
                <c:manualLayout>
                  <c:x val="-8.5368775211823358E-2"/>
                  <c:y val="0.13413484107438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E9-4935-986E-FDC066E9C094}"/>
                </c:ext>
              </c:extLst>
            </c:dLbl>
            <c:dLbl>
              <c:idx val="3"/>
              <c:layout>
                <c:manualLayout>
                  <c:x val="5.6438901513149765E-2"/>
                  <c:y val="9.0868454218553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E9-4935-986E-FDC066E9C094}"/>
                </c:ext>
              </c:extLst>
            </c:dLbl>
            <c:dLbl>
              <c:idx val="4"/>
              <c:layout>
                <c:manualLayout>
                  <c:x val="2.3949012068513874E-2"/>
                  <c:y val="0.13340621484814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E9-4935-986E-FDC066E9C094}"/>
                </c:ext>
              </c:extLst>
            </c:dLbl>
            <c:dLbl>
              <c:idx val="5"/>
              <c:layout>
                <c:manualLayout>
                  <c:x val="-1.565731297010695E-3"/>
                  <c:y val="8.5964793193954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E9-4935-986E-FDC066E9C094}"/>
                </c:ext>
              </c:extLst>
            </c:dLbl>
            <c:dLbl>
              <c:idx val="6"/>
              <c:layout>
                <c:manualLayout>
                  <c:x val="-4.3223021079199724E-2"/>
                  <c:y val="3.436023622047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E9-4935-986E-FDC066E9C094}"/>
                </c:ext>
              </c:extLst>
            </c:dLbl>
            <c:dLbl>
              <c:idx val="7"/>
              <c:layout>
                <c:manualLayout>
                  <c:x val="-3.11193400375105E-2"/>
                  <c:y val="-1.4246109861267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E9-4935-986E-FDC066E9C094}"/>
                </c:ext>
              </c:extLst>
            </c:dLbl>
            <c:dLbl>
              <c:idx val="8"/>
              <c:layout>
                <c:manualLayout>
                  <c:x val="6.6120701258496534E-2"/>
                  <c:y val="-0.103620589303958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762736388720637E-2"/>
                      <c:h val="3.24172989153153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10E9-4935-986E-FDC066E9C0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'2023_Min i ostale inst KAND po '!$M$209:$M$293</c:f>
              <c:strCache>
                <c:ptCount val="9"/>
                <c:pt idx="0">
                  <c:v>Град Лакташи</c:v>
                </c:pt>
                <c:pt idx="1">
                  <c:v>Град Бања Лука</c:v>
                </c:pt>
                <c:pt idx="2">
                  <c:v>Општина Соколац</c:v>
                </c:pt>
                <c:pt idx="3">
                  <c:v>Град Зворник</c:v>
                </c:pt>
                <c:pt idx="4">
                  <c:v>Општина Власеница</c:v>
                </c:pt>
                <c:pt idx="5">
                  <c:v>Град Градишка</c:v>
                </c:pt>
                <c:pt idx="6">
                  <c:v>Општина Источна Илиџа</c:v>
                </c:pt>
                <c:pt idx="7">
                  <c:v>Општина Источно Ново Сарајево</c:v>
                </c:pt>
                <c:pt idx="8">
                  <c:v>Остале ЈЛС</c:v>
                </c:pt>
              </c:strCache>
            </c:strRef>
          </c:cat>
          <c:val>
            <c:numRef>
              <c:f>'2023_Min i ostale inst KAND po '!$N$209:$N$293</c:f>
              <c:numCache>
                <c:formatCode>0.00%</c:formatCode>
                <c:ptCount val="9"/>
                <c:pt idx="0">
                  <c:v>0.10609947454213081</c:v>
                </c:pt>
                <c:pt idx="1">
                  <c:v>8.2095122062242495E-2</c:v>
                </c:pt>
                <c:pt idx="2">
                  <c:v>0.34154243290899983</c:v>
                </c:pt>
                <c:pt idx="3">
                  <c:v>7.1058658927840954E-2</c:v>
                </c:pt>
                <c:pt idx="4">
                  <c:v>3.5170564435085906E-2</c:v>
                </c:pt>
                <c:pt idx="5">
                  <c:v>2.0012680176382747E-2</c:v>
                </c:pt>
                <c:pt idx="6">
                  <c:v>3.596342606769809E-2</c:v>
                </c:pt>
                <c:pt idx="7">
                  <c:v>2.8604114941875702E-2</c:v>
                </c:pt>
                <c:pt idx="8">
                  <c:v>0.27945352593774353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0E9-4935-986E-FDC066E9C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084676495974921"/>
          <c:y val="0.22772739614444742"/>
          <c:w val="0.21387413933853064"/>
          <c:h val="0.72617385155622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B77805-59ED-419F-910E-75A3EC3ED04B}" type="doc">
      <dgm:prSet loTypeId="urn:microsoft.com/office/officeart/2005/8/layout/radial2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6AFBFFE-E9F8-4750-9163-742F77F09E98}">
      <dgm:prSet phldrT="[Text]" custT="1"/>
      <dgm:spPr/>
      <dgm:t>
        <a:bodyPr/>
        <a:lstStyle/>
        <a:p>
          <a:r>
            <a:rPr lang="sr-Cyrl-BA" sz="1600" b="1" dirty="0"/>
            <a:t>Студентски дом Фоча</a:t>
          </a:r>
          <a:endParaRPr lang="en-US" sz="1600" b="1" dirty="0"/>
        </a:p>
      </dgm:t>
    </dgm:pt>
    <dgm:pt modelId="{01F97F07-495A-4F98-9D62-9E641E6ADBE0}" type="parTrans" cxnId="{DB9587E8-FB7A-42F3-987B-59711330824C}">
      <dgm:prSet/>
      <dgm:spPr/>
      <dgm:t>
        <a:bodyPr/>
        <a:lstStyle/>
        <a:p>
          <a:endParaRPr lang="en-US"/>
        </a:p>
      </dgm:t>
    </dgm:pt>
    <dgm:pt modelId="{38D8EFEE-3368-4B33-BB64-2EA7A835FF4A}" type="sibTrans" cxnId="{DB9587E8-FB7A-42F3-987B-59711330824C}">
      <dgm:prSet/>
      <dgm:spPr/>
      <dgm:t>
        <a:bodyPr/>
        <a:lstStyle/>
        <a:p>
          <a:endParaRPr lang="en-US"/>
        </a:p>
      </dgm:t>
    </dgm:pt>
    <dgm:pt modelId="{9EE171C2-171D-46DB-BBA6-675CAE292E9B}">
      <dgm:prSet phldrT="[Text]" custT="1"/>
      <dgm:spPr/>
      <dgm:t>
        <a:bodyPr/>
        <a:lstStyle/>
        <a:p>
          <a:r>
            <a:rPr lang="sr-Cyrl-BA" sz="1600" b="1" dirty="0"/>
            <a:t>Научно-технолошки парк Бања Лука</a:t>
          </a:r>
          <a:endParaRPr lang="en-US" sz="1600" b="1" dirty="0"/>
        </a:p>
      </dgm:t>
    </dgm:pt>
    <dgm:pt modelId="{33438A34-67CD-46CE-8E25-C7314562FC13}" type="parTrans" cxnId="{EF8B6996-5A3F-4453-9663-661D99C50806}">
      <dgm:prSet/>
      <dgm:spPr/>
      <dgm:t>
        <a:bodyPr/>
        <a:lstStyle/>
        <a:p>
          <a:endParaRPr lang="en-US"/>
        </a:p>
      </dgm:t>
    </dgm:pt>
    <dgm:pt modelId="{D90ABCDB-EDF2-4AA2-AE63-390C83934E01}" type="sibTrans" cxnId="{EF8B6996-5A3F-4453-9663-661D99C50806}">
      <dgm:prSet/>
      <dgm:spPr/>
      <dgm:t>
        <a:bodyPr/>
        <a:lstStyle/>
        <a:p>
          <a:endParaRPr lang="en-US"/>
        </a:p>
      </dgm:t>
    </dgm:pt>
    <dgm:pt modelId="{40B5D0A7-4F05-413F-84E4-2F19ADB2510D}">
      <dgm:prSet phldrT="[Text]" custT="1"/>
      <dgm:spPr/>
      <dgm:t>
        <a:bodyPr/>
        <a:lstStyle/>
        <a:p>
          <a:r>
            <a:rPr lang="sr-Cyrl-BA" sz="1600" b="1" dirty="0"/>
            <a:t>Средњошколски центар Бања Лука</a:t>
          </a:r>
          <a:endParaRPr lang="en-US" sz="1600" b="1" dirty="0"/>
        </a:p>
      </dgm:t>
    </dgm:pt>
    <dgm:pt modelId="{90B3BADC-51F9-4A49-81D9-671F68314D38}" type="parTrans" cxnId="{EECD3726-4133-4796-9D38-07B0C7B0B8E0}">
      <dgm:prSet/>
      <dgm:spPr/>
      <dgm:t>
        <a:bodyPr/>
        <a:lstStyle/>
        <a:p>
          <a:endParaRPr lang="en-US"/>
        </a:p>
      </dgm:t>
    </dgm:pt>
    <dgm:pt modelId="{886AD62C-C71B-4CF2-A3AD-D138BB05178B}" type="sibTrans" cxnId="{EECD3726-4133-4796-9D38-07B0C7B0B8E0}">
      <dgm:prSet/>
      <dgm:spPr/>
      <dgm:t>
        <a:bodyPr/>
        <a:lstStyle/>
        <a:p>
          <a:endParaRPr lang="en-US"/>
        </a:p>
      </dgm:t>
    </dgm:pt>
    <dgm:pt modelId="{F07057AF-DD0E-4DF7-84AC-9DEA9436BB5A}" type="pres">
      <dgm:prSet presAssocID="{3FB77805-59ED-419F-910E-75A3EC3ED04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4E1DA7-2635-43CE-A154-842526327920}" type="pres">
      <dgm:prSet presAssocID="{3FB77805-59ED-419F-910E-75A3EC3ED04B}" presName="cycle" presStyleCnt="0"/>
      <dgm:spPr/>
    </dgm:pt>
    <dgm:pt modelId="{2CEEE94E-E33F-486E-A7DF-A49BDD1AC2FD}" type="pres">
      <dgm:prSet presAssocID="{3FB77805-59ED-419F-910E-75A3EC3ED04B}" presName="centerShape" presStyleCnt="0"/>
      <dgm:spPr/>
    </dgm:pt>
    <dgm:pt modelId="{4F8C503D-28DD-4C22-A54A-FEF36D63F732}" type="pres">
      <dgm:prSet presAssocID="{3FB77805-59ED-419F-910E-75A3EC3ED04B}" presName="connSite" presStyleLbl="node1" presStyleIdx="0" presStyleCnt="4"/>
      <dgm:spPr/>
    </dgm:pt>
    <dgm:pt modelId="{E945F9FE-784D-4DA3-9ED3-C0E0682F5712}" type="pres">
      <dgm:prSet presAssocID="{3FB77805-59ED-419F-910E-75A3EC3ED04B}" presName="visible" presStyleLbl="node1" presStyleIdx="0" presStyleCnt="4" custLinFactNeighborX="-1853" custLinFactNeighborY="46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4CA3E66-3CE1-4D35-AD44-D6A635E8E7A0}" type="pres">
      <dgm:prSet presAssocID="{01F97F07-495A-4F98-9D62-9E641E6ADBE0}" presName="Name25" presStyleLbl="parChTrans1D1" presStyleIdx="0" presStyleCnt="3"/>
      <dgm:spPr/>
      <dgm:t>
        <a:bodyPr/>
        <a:lstStyle/>
        <a:p>
          <a:endParaRPr lang="en-US"/>
        </a:p>
      </dgm:t>
    </dgm:pt>
    <dgm:pt modelId="{2C1799C3-9DC4-47F1-888E-A98CBC8E4236}" type="pres">
      <dgm:prSet presAssocID="{26AFBFFE-E9F8-4750-9163-742F77F09E98}" presName="node" presStyleCnt="0"/>
      <dgm:spPr/>
    </dgm:pt>
    <dgm:pt modelId="{FE02FADD-0E5E-4849-A7F7-B5012EA72466}" type="pres">
      <dgm:prSet presAssocID="{26AFBFFE-E9F8-4750-9163-742F77F09E98}" presName="parentNode" presStyleLbl="node1" presStyleIdx="1" presStyleCnt="4" custScaleX="2032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FC188-7278-4A67-8160-065CAF767EFF}" type="pres">
      <dgm:prSet presAssocID="{26AFBFFE-E9F8-4750-9163-742F77F09E98}" presName="childNode" presStyleLbl="revTx" presStyleIdx="0" presStyleCnt="0">
        <dgm:presLayoutVars>
          <dgm:bulletEnabled val="1"/>
        </dgm:presLayoutVars>
      </dgm:prSet>
      <dgm:spPr/>
    </dgm:pt>
    <dgm:pt modelId="{1EA7FC7C-B43D-4B2D-99CD-AB422E663941}" type="pres">
      <dgm:prSet presAssocID="{33438A34-67CD-46CE-8E25-C7314562FC13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474F3DF-322A-45DC-B307-5B79B0D7F12A}" type="pres">
      <dgm:prSet presAssocID="{9EE171C2-171D-46DB-BBA6-675CAE292E9B}" presName="node" presStyleCnt="0"/>
      <dgm:spPr/>
    </dgm:pt>
    <dgm:pt modelId="{C6CB88FC-1A7C-49EF-A653-EF03D32D2767}" type="pres">
      <dgm:prSet presAssocID="{9EE171C2-171D-46DB-BBA6-675CAE292E9B}" presName="parentNode" presStyleLbl="node1" presStyleIdx="2" presStyleCnt="4" custScaleX="203280" custLinFactX="46704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C6775-D408-45DF-872A-DBF2CAF1249D}" type="pres">
      <dgm:prSet presAssocID="{9EE171C2-171D-46DB-BBA6-675CAE292E9B}" presName="childNode" presStyleLbl="revTx" presStyleIdx="0" presStyleCnt="0">
        <dgm:presLayoutVars>
          <dgm:bulletEnabled val="1"/>
        </dgm:presLayoutVars>
      </dgm:prSet>
      <dgm:spPr/>
    </dgm:pt>
    <dgm:pt modelId="{240C384F-3D9A-4BA3-83BC-AE5BCBC8A6B8}" type="pres">
      <dgm:prSet presAssocID="{90B3BADC-51F9-4A49-81D9-671F68314D38}" presName="Name25" presStyleLbl="parChTrans1D1" presStyleIdx="2" presStyleCnt="3"/>
      <dgm:spPr/>
      <dgm:t>
        <a:bodyPr/>
        <a:lstStyle/>
        <a:p>
          <a:endParaRPr lang="en-US"/>
        </a:p>
      </dgm:t>
    </dgm:pt>
    <dgm:pt modelId="{E8675CD8-85B7-42A3-918F-39365581F3D9}" type="pres">
      <dgm:prSet presAssocID="{40B5D0A7-4F05-413F-84E4-2F19ADB2510D}" presName="node" presStyleCnt="0"/>
      <dgm:spPr/>
    </dgm:pt>
    <dgm:pt modelId="{8B8077BB-4E56-46E4-AE5C-2539090C5078}" type="pres">
      <dgm:prSet presAssocID="{40B5D0A7-4F05-413F-84E4-2F19ADB2510D}" presName="parentNode" presStyleLbl="node1" presStyleIdx="3" presStyleCnt="4" custScaleX="2032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BC17B-C72D-4479-9739-A7F942DD745D}" type="pres">
      <dgm:prSet presAssocID="{40B5D0A7-4F05-413F-84E4-2F19ADB2510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F8B6996-5A3F-4453-9663-661D99C50806}" srcId="{3FB77805-59ED-419F-910E-75A3EC3ED04B}" destId="{9EE171C2-171D-46DB-BBA6-675CAE292E9B}" srcOrd="1" destOrd="0" parTransId="{33438A34-67CD-46CE-8E25-C7314562FC13}" sibTransId="{D90ABCDB-EDF2-4AA2-AE63-390C83934E01}"/>
    <dgm:cxn modelId="{EECD3726-4133-4796-9D38-07B0C7B0B8E0}" srcId="{3FB77805-59ED-419F-910E-75A3EC3ED04B}" destId="{40B5D0A7-4F05-413F-84E4-2F19ADB2510D}" srcOrd="2" destOrd="0" parTransId="{90B3BADC-51F9-4A49-81D9-671F68314D38}" sibTransId="{886AD62C-C71B-4CF2-A3AD-D138BB05178B}"/>
    <dgm:cxn modelId="{9E904695-B511-4F7F-BED8-8DE3D17964C2}" type="presOf" srcId="{33438A34-67CD-46CE-8E25-C7314562FC13}" destId="{1EA7FC7C-B43D-4B2D-99CD-AB422E663941}" srcOrd="0" destOrd="0" presId="urn:microsoft.com/office/officeart/2005/8/layout/radial2"/>
    <dgm:cxn modelId="{5A0A4387-DF6D-45C8-8160-3423CAAF7766}" type="presOf" srcId="{3FB77805-59ED-419F-910E-75A3EC3ED04B}" destId="{F07057AF-DD0E-4DF7-84AC-9DEA9436BB5A}" srcOrd="0" destOrd="0" presId="urn:microsoft.com/office/officeart/2005/8/layout/radial2"/>
    <dgm:cxn modelId="{DB9587E8-FB7A-42F3-987B-59711330824C}" srcId="{3FB77805-59ED-419F-910E-75A3EC3ED04B}" destId="{26AFBFFE-E9F8-4750-9163-742F77F09E98}" srcOrd="0" destOrd="0" parTransId="{01F97F07-495A-4F98-9D62-9E641E6ADBE0}" sibTransId="{38D8EFEE-3368-4B33-BB64-2EA7A835FF4A}"/>
    <dgm:cxn modelId="{E83DF891-CD4A-48C1-A6C8-D580E8E15F58}" type="presOf" srcId="{9EE171C2-171D-46DB-BBA6-675CAE292E9B}" destId="{C6CB88FC-1A7C-49EF-A653-EF03D32D2767}" srcOrd="0" destOrd="0" presId="urn:microsoft.com/office/officeart/2005/8/layout/radial2"/>
    <dgm:cxn modelId="{80CC456C-24CF-45FC-A411-F756B0771117}" type="presOf" srcId="{01F97F07-495A-4F98-9D62-9E641E6ADBE0}" destId="{34CA3E66-3CE1-4D35-AD44-D6A635E8E7A0}" srcOrd="0" destOrd="0" presId="urn:microsoft.com/office/officeart/2005/8/layout/radial2"/>
    <dgm:cxn modelId="{1419EFE4-7BEC-45D6-8177-217AED7A4403}" type="presOf" srcId="{26AFBFFE-E9F8-4750-9163-742F77F09E98}" destId="{FE02FADD-0E5E-4849-A7F7-B5012EA72466}" srcOrd="0" destOrd="0" presId="urn:microsoft.com/office/officeart/2005/8/layout/radial2"/>
    <dgm:cxn modelId="{BCEEBE18-C810-4CB6-BA81-3C8E4AF4E069}" type="presOf" srcId="{40B5D0A7-4F05-413F-84E4-2F19ADB2510D}" destId="{8B8077BB-4E56-46E4-AE5C-2539090C5078}" srcOrd="0" destOrd="0" presId="urn:microsoft.com/office/officeart/2005/8/layout/radial2"/>
    <dgm:cxn modelId="{5B3160A4-BE55-4410-B5B0-BE06790A3F7B}" type="presOf" srcId="{90B3BADC-51F9-4A49-81D9-671F68314D38}" destId="{240C384F-3D9A-4BA3-83BC-AE5BCBC8A6B8}" srcOrd="0" destOrd="0" presId="urn:microsoft.com/office/officeart/2005/8/layout/radial2"/>
    <dgm:cxn modelId="{9B9ABDBE-DEBA-4333-8CD4-8149F86D3258}" type="presParOf" srcId="{F07057AF-DD0E-4DF7-84AC-9DEA9436BB5A}" destId="{0A4E1DA7-2635-43CE-A154-842526327920}" srcOrd="0" destOrd="0" presId="urn:microsoft.com/office/officeart/2005/8/layout/radial2"/>
    <dgm:cxn modelId="{7064E634-CF47-430C-8574-8CA8313F4223}" type="presParOf" srcId="{0A4E1DA7-2635-43CE-A154-842526327920}" destId="{2CEEE94E-E33F-486E-A7DF-A49BDD1AC2FD}" srcOrd="0" destOrd="0" presId="urn:microsoft.com/office/officeart/2005/8/layout/radial2"/>
    <dgm:cxn modelId="{E259A595-C31C-4D21-8E1F-6B5F37D15E55}" type="presParOf" srcId="{2CEEE94E-E33F-486E-A7DF-A49BDD1AC2FD}" destId="{4F8C503D-28DD-4C22-A54A-FEF36D63F732}" srcOrd="0" destOrd="0" presId="urn:microsoft.com/office/officeart/2005/8/layout/radial2"/>
    <dgm:cxn modelId="{9F993DCB-8036-4E31-A826-8E5A4EC81DA8}" type="presParOf" srcId="{2CEEE94E-E33F-486E-A7DF-A49BDD1AC2FD}" destId="{E945F9FE-784D-4DA3-9ED3-C0E0682F5712}" srcOrd="1" destOrd="0" presId="urn:microsoft.com/office/officeart/2005/8/layout/radial2"/>
    <dgm:cxn modelId="{FE1F1ECE-F9E0-4291-B2F6-4DED1DEAB27D}" type="presParOf" srcId="{0A4E1DA7-2635-43CE-A154-842526327920}" destId="{34CA3E66-3CE1-4D35-AD44-D6A635E8E7A0}" srcOrd="1" destOrd="0" presId="urn:microsoft.com/office/officeart/2005/8/layout/radial2"/>
    <dgm:cxn modelId="{278279A7-58E4-479D-92F1-4611A98C3E28}" type="presParOf" srcId="{0A4E1DA7-2635-43CE-A154-842526327920}" destId="{2C1799C3-9DC4-47F1-888E-A98CBC8E4236}" srcOrd="2" destOrd="0" presId="urn:microsoft.com/office/officeart/2005/8/layout/radial2"/>
    <dgm:cxn modelId="{9475E941-0EC0-4B42-830F-29E3A31170DE}" type="presParOf" srcId="{2C1799C3-9DC4-47F1-888E-A98CBC8E4236}" destId="{FE02FADD-0E5E-4849-A7F7-B5012EA72466}" srcOrd="0" destOrd="0" presId="urn:microsoft.com/office/officeart/2005/8/layout/radial2"/>
    <dgm:cxn modelId="{6E3DA162-1F12-4232-8016-E5428E69311A}" type="presParOf" srcId="{2C1799C3-9DC4-47F1-888E-A98CBC8E4236}" destId="{896FC188-7278-4A67-8160-065CAF767EFF}" srcOrd="1" destOrd="0" presId="urn:microsoft.com/office/officeart/2005/8/layout/radial2"/>
    <dgm:cxn modelId="{82D6D774-EEF0-45E4-B239-40CA9526D741}" type="presParOf" srcId="{0A4E1DA7-2635-43CE-A154-842526327920}" destId="{1EA7FC7C-B43D-4B2D-99CD-AB422E663941}" srcOrd="3" destOrd="0" presId="urn:microsoft.com/office/officeart/2005/8/layout/radial2"/>
    <dgm:cxn modelId="{0C4EC64C-7E12-4946-AF85-32152B6928E9}" type="presParOf" srcId="{0A4E1DA7-2635-43CE-A154-842526327920}" destId="{5474F3DF-322A-45DC-B307-5B79B0D7F12A}" srcOrd="4" destOrd="0" presId="urn:microsoft.com/office/officeart/2005/8/layout/radial2"/>
    <dgm:cxn modelId="{49B74285-2D86-4819-9084-B3DEAF647032}" type="presParOf" srcId="{5474F3DF-322A-45DC-B307-5B79B0D7F12A}" destId="{C6CB88FC-1A7C-49EF-A653-EF03D32D2767}" srcOrd="0" destOrd="0" presId="urn:microsoft.com/office/officeart/2005/8/layout/radial2"/>
    <dgm:cxn modelId="{84C39C75-749E-4B2D-9696-EFF4D944A8B8}" type="presParOf" srcId="{5474F3DF-322A-45DC-B307-5B79B0D7F12A}" destId="{DDCC6775-D408-45DF-872A-DBF2CAF1249D}" srcOrd="1" destOrd="0" presId="urn:microsoft.com/office/officeart/2005/8/layout/radial2"/>
    <dgm:cxn modelId="{8BB516F7-9F81-4155-8ADA-930893648560}" type="presParOf" srcId="{0A4E1DA7-2635-43CE-A154-842526327920}" destId="{240C384F-3D9A-4BA3-83BC-AE5BCBC8A6B8}" srcOrd="5" destOrd="0" presId="urn:microsoft.com/office/officeart/2005/8/layout/radial2"/>
    <dgm:cxn modelId="{8F178304-93DB-48A5-9C19-7AFEADF7A6C6}" type="presParOf" srcId="{0A4E1DA7-2635-43CE-A154-842526327920}" destId="{E8675CD8-85B7-42A3-918F-39365581F3D9}" srcOrd="6" destOrd="0" presId="urn:microsoft.com/office/officeart/2005/8/layout/radial2"/>
    <dgm:cxn modelId="{FE9788BB-1A7E-4FBD-BE55-D8BFAE91E3A5}" type="presParOf" srcId="{E8675CD8-85B7-42A3-918F-39365581F3D9}" destId="{8B8077BB-4E56-46E4-AE5C-2539090C5078}" srcOrd="0" destOrd="0" presId="urn:microsoft.com/office/officeart/2005/8/layout/radial2"/>
    <dgm:cxn modelId="{D67FA1D9-1AD2-4154-91C7-533B584E6955}" type="presParOf" srcId="{E8675CD8-85B7-42A3-918F-39365581F3D9}" destId="{BDFBC17B-C72D-4479-9739-A7F942DD745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46165A-3DFF-44CC-9B60-ABB3E3744B78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8CF559D-2C44-4FBC-95CE-A1A853A1C7DA}">
      <dgm:prSet phldrT="[Text]" custT="1"/>
      <dgm:spPr/>
      <dgm:t>
        <a:bodyPr/>
        <a:lstStyle/>
        <a:p>
          <a:r>
            <a:rPr lang="sr-Cyrl-BA" sz="1100" dirty="0"/>
            <a:t>З</a:t>
          </a:r>
          <a:r>
            <a:rPr lang="hr-HR" sz="1100" dirty="0"/>
            <a:t>ахтјев ентитета/БД за покретање процедуре задужења</a:t>
          </a:r>
          <a:r>
            <a:rPr lang="sr-Cyrl-BA" sz="1100" dirty="0"/>
            <a:t> према МФТ БиХ, који</a:t>
          </a:r>
          <a:r>
            <a:rPr lang="hr-HR" sz="1100" dirty="0"/>
            <a:t> доставља </a:t>
          </a:r>
          <a:r>
            <a:rPr lang="sr-Cyrl-BA" sz="1100" dirty="0"/>
            <a:t>и</a:t>
          </a:r>
          <a:r>
            <a:rPr lang="hr-HR" sz="1100" dirty="0"/>
            <a:t>ницијативу за вођење преговора према </a:t>
          </a:r>
          <a:r>
            <a:rPr lang="sr-Cyrl-BA" sz="1100" dirty="0"/>
            <a:t>С</a:t>
          </a:r>
          <a:r>
            <a:rPr lang="hr-HR" sz="1100" dirty="0"/>
            <a:t>М БиХ.</a:t>
          </a:r>
          <a:endParaRPr lang="en-US" sz="1100" dirty="0"/>
        </a:p>
      </dgm:t>
    </dgm:pt>
    <dgm:pt modelId="{416C8B09-1A19-43FF-B405-92D746BF1E8F}" type="parTrans" cxnId="{0C630184-16E8-4DA0-9AD2-E12ACAB383AA}">
      <dgm:prSet/>
      <dgm:spPr/>
      <dgm:t>
        <a:bodyPr/>
        <a:lstStyle/>
        <a:p>
          <a:endParaRPr lang="en-US"/>
        </a:p>
      </dgm:t>
    </dgm:pt>
    <dgm:pt modelId="{D4D79AA1-0D65-4941-81A1-8D42D632B1EC}" type="sibTrans" cxnId="{0C630184-16E8-4DA0-9AD2-E12ACAB383AA}">
      <dgm:prSet/>
      <dgm:spPr/>
      <dgm:t>
        <a:bodyPr/>
        <a:lstStyle/>
        <a:p>
          <a:endParaRPr lang="en-US"/>
        </a:p>
      </dgm:t>
    </dgm:pt>
    <dgm:pt modelId="{05ED3C83-A732-4EC7-B58B-17E560493479}">
      <dgm:prSet phldrT="[Text]"/>
      <dgm:spPr/>
      <dgm:t>
        <a:bodyPr/>
        <a:lstStyle/>
        <a:p>
          <a:r>
            <a:rPr lang="sr-Cyrl-BA" dirty="0"/>
            <a:t>С</a:t>
          </a:r>
          <a:r>
            <a:rPr lang="hr-HR" dirty="0"/>
            <a:t>М</a:t>
          </a:r>
          <a:r>
            <a:rPr lang="sr-Cyrl-BA" dirty="0"/>
            <a:t> </a:t>
          </a:r>
          <a:r>
            <a:rPr lang="hr-HR" dirty="0"/>
            <a:t>Б</a:t>
          </a:r>
          <a:r>
            <a:rPr lang="sr-Cyrl-BA" dirty="0"/>
            <a:t>и</a:t>
          </a:r>
          <a:r>
            <a:rPr lang="hr-HR" dirty="0"/>
            <a:t>Х доноси закључак којим утврђује приједлог споразума </a:t>
          </a:r>
          <a:endParaRPr lang="en-US" dirty="0"/>
        </a:p>
      </dgm:t>
    </dgm:pt>
    <dgm:pt modelId="{761AFF93-82A0-4C1A-9230-6CEC0A89E4E1}" type="parTrans" cxnId="{D87BF26F-A550-4232-9FA4-1A1F99C7D20F}">
      <dgm:prSet/>
      <dgm:spPr/>
      <dgm:t>
        <a:bodyPr/>
        <a:lstStyle/>
        <a:p>
          <a:endParaRPr lang="en-US"/>
        </a:p>
      </dgm:t>
    </dgm:pt>
    <dgm:pt modelId="{3805B631-7F06-44B0-96ED-694EE148FF9D}" type="sibTrans" cxnId="{D87BF26F-A550-4232-9FA4-1A1F99C7D20F}">
      <dgm:prSet/>
      <dgm:spPr/>
      <dgm:t>
        <a:bodyPr/>
        <a:lstStyle/>
        <a:p>
          <a:endParaRPr lang="en-US"/>
        </a:p>
      </dgm:t>
    </dgm:pt>
    <dgm:pt modelId="{C1AB34CE-EF24-488D-ABC1-A5F5C31B011C}">
      <dgm:prSet phldrT="[Text]"/>
      <dgm:spPr/>
      <dgm:t>
        <a:bodyPr/>
        <a:lstStyle/>
        <a:p>
          <a:r>
            <a:rPr lang="hr-HR" dirty="0"/>
            <a:t>Предсједништво БиХ доноси </a:t>
          </a:r>
          <a:r>
            <a:rPr lang="sr-Cyrl-BA" dirty="0"/>
            <a:t>о</a:t>
          </a:r>
          <a:r>
            <a:rPr lang="hr-HR" dirty="0"/>
            <a:t>длуку којом прихвата споразум и одређује потписника споразума</a:t>
          </a:r>
          <a:endParaRPr lang="en-US" dirty="0"/>
        </a:p>
      </dgm:t>
    </dgm:pt>
    <dgm:pt modelId="{6229730D-564A-475A-B411-2E3FC646DDE0}" type="parTrans" cxnId="{0418871C-7DBC-4D3A-9715-59407D669D97}">
      <dgm:prSet/>
      <dgm:spPr/>
      <dgm:t>
        <a:bodyPr/>
        <a:lstStyle/>
        <a:p>
          <a:endParaRPr lang="en-US"/>
        </a:p>
      </dgm:t>
    </dgm:pt>
    <dgm:pt modelId="{A32A1F17-B459-4D9F-A259-58C0A4E1C77B}" type="sibTrans" cxnId="{0418871C-7DBC-4D3A-9715-59407D669D97}">
      <dgm:prSet/>
      <dgm:spPr/>
      <dgm:t>
        <a:bodyPr/>
        <a:lstStyle/>
        <a:p>
          <a:endParaRPr lang="en-US"/>
        </a:p>
      </dgm:t>
    </dgm:pt>
    <dgm:pt modelId="{45C6A61E-F15A-4C3A-82D7-CD0545BE07A3}">
      <dgm:prSet phldrT="[Text]"/>
      <dgm:spPr/>
      <dgm:t>
        <a:bodyPr/>
        <a:lstStyle/>
        <a:p>
          <a:r>
            <a:rPr lang="sr-Cyrl-BA" dirty="0"/>
            <a:t>Потписивање споразума</a:t>
          </a:r>
          <a:endParaRPr lang="en-US" dirty="0"/>
        </a:p>
      </dgm:t>
    </dgm:pt>
    <dgm:pt modelId="{4DFD0609-5B55-4764-A962-CD3D3F2AB016}" type="parTrans" cxnId="{F8E32353-E023-4A3D-BA62-56AAD2FDDB2F}">
      <dgm:prSet/>
      <dgm:spPr/>
      <dgm:t>
        <a:bodyPr/>
        <a:lstStyle/>
        <a:p>
          <a:endParaRPr lang="en-US"/>
        </a:p>
      </dgm:t>
    </dgm:pt>
    <dgm:pt modelId="{2F60F591-FE27-4444-A59C-E74000165774}" type="sibTrans" cxnId="{F8E32353-E023-4A3D-BA62-56AAD2FDDB2F}">
      <dgm:prSet/>
      <dgm:spPr/>
      <dgm:t>
        <a:bodyPr/>
        <a:lstStyle/>
        <a:p>
          <a:endParaRPr lang="en-US"/>
        </a:p>
      </dgm:t>
    </dgm:pt>
    <dgm:pt modelId="{C3000A55-998D-43F8-A430-1EFBF2DC1137}">
      <dgm:prSet phldrT="[Text]"/>
      <dgm:spPr/>
      <dgm:t>
        <a:bodyPr/>
        <a:lstStyle/>
        <a:p>
          <a:r>
            <a:rPr lang="hr-HR" dirty="0"/>
            <a:t>М</a:t>
          </a:r>
          <a:r>
            <a:rPr lang="sr-Cyrl-BA" dirty="0"/>
            <a:t>И</a:t>
          </a:r>
          <a:r>
            <a:rPr lang="hr-HR" dirty="0"/>
            <a:t>П припрема </a:t>
          </a:r>
          <a:r>
            <a:rPr lang="sr-Cyrl-BA" dirty="0"/>
            <a:t>о</a:t>
          </a:r>
          <a:r>
            <a:rPr lang="hr-HR" dirty="0"/>
            <a:t>длуку о ратификацији споразума и доставља на прихватање према </a:t>
          </a:r>
          <a:r>
            <a:rPr lang="sr-Cyrl-BA" dirty="0"/>
            <a:t>С</a:t>
          </a:r>
          <a:r>
            <a:rPr lang="hr-HR" dirty="0"/>
            <a:t>М БиХ</a:t>
          </a:r>
          <a:endParaRPr lang="en-US" dirty="0"/>
        </a:p>
      </dgm:t>
    </dgm:pt>
    <dgm:pt modelId="{7420B950-E12F-490F-A96A-4CBE4CC3AE34}" type="parTrans" cxnId="{31E62697-9679-4931-B946-FAB478EDCC72}">
      <dgm:prSet/>
      <dgm:spPr/>
      <dgm:t>
        <a:bodyPr/>
        <a:lstStyle/>
        <a:p>
          <a:endParaRPr lang="en-US"/>
        </a:p>
      </dgm:t>
    </dgm:pt>
    <dgm:pt modelId="{5E733A5F-3D5B-469F-8915-3506365BECA9}" type="sibTrans" cxnId="{31E62697-9679-4931-B946-FAB478EDCC72}">
      <dgm:prSet/>
      <dgm:spPr/>
      <dgm:t>
        <a:bodyPr/>
        <a:lstStyle/>
        <a:p>
          <a:endParaRPr lang="en-US"/>
        </a:p>
      </dgm:t>
    </dgm:pt>
    <dgm:pt modelId="{C0FAF04A-8D33-4BD5-B9A6-34AEA26BAB36}">
      <dgm:prSet phldrT="[Text]"/>
      <dgm:spPr/>
      <dgm:t>
        <a:bodyPr/>
        <a:lstStyle/>
        <a:p>
          <a:r>
            <a:rPr lang="hr-HR" dirty="0"/>
            <a:t>Предсједништво БиХ доставља </a:t>
          </a:r>
          <a:r>
            <a:rPr lang="sr-Cyrl-BA" dirty="0"/>
            <a:t>о</a:t>
          </a:r>
          <a:r>
            <a:rPr lang="hr-HR" dirty="0"/>
            <a:t>длуку о ратификацији споразума и </a:t>
          </a:r>
          <a:r>
            <a:rPr lang="sr-Cyrl-BA" dirty="0"/>
            <a:t>с</a:t>
          </a:r>
          <a:r>
            <a:rPr lang="hr-HR" dirty="0"/>
            <a:t>поразум у Парламентарну скупштину БиХ на сагласност о ратификацији</a:t>
          </a:r>
          <a:endParaRPr lang="en-US" dirty="0"/>
        </a:p>
      </dgm:t>
    </dgm:pt>
    <dgm:pt modelId="{4474C0EE-9152-4950-9C7C-C3C519D3CEF2}" type="parTrans" cxnId="{9BF6ACCC-5F3C-40E8-BA8A-B96E32A55994}">
      <dgm:prSet/>
      <dgm:spPr/>
      <dgm:t>
        <a:bodyPr/>
        <a:lstStyle/>
        <a:p>
          <a:endParaRPr lang="en-US"/>
        </a:p>
      </dgm:t>
    </dgm:pt>
    <dgm:pt modelId="{BEE5795F-38D4-4514-AC20-BD68E1AE6091}" type="sibTrans" cxnId="{9BF6ACCC-5F3C-40E8-BA8A-B96E32A55994}">
      <dgm:prSet/>
      <dgm:spPr/>
      <dgm:t>
        <a:bodyPr/>
        <a:lstStyle/>
        <a:p>
          <a:endParaRPr lang="en-US"/>
        </a:p>
      </dgm:t>
    </dgm:pt>
    <dgm:pt modelId="{7435F2B5-F3F8-4EB8-AD0E-E788EFB0438B}">
      <dgm:prSet phldrT="[Text]"/>
      <dgm:spPr/>
      <dgm:t>
        <a:bodyPr/>
        <a:lstStyle/>
        <a:p>
          <a:r>
            <a:rPr lang="hr-HR" dirty="0"/>
            <a:t>Предсједништво БиХ доноси </a:t>
          </a:r>
          <a:r>
            <a:rPr lang="sr-Cyrl-BA" dirty="0"/>
            <a:t>о</a:t>
          </a:r>
          <a:r>
            <a:rPr lang="hr-HR" dirty="0"/>
            <a:t>длуку о ратификацији споразума</a:t>
          </a:r>
          <a:r>
            <a:rPr lang="sr-Cyrl-BA" dirty="0"/>
            <a:t> (објава у Службеном гласнику)</a:t>
          </a:r>
          <a:endParaRPr lang="en-US" dirty="0"/>
        </a:p>
      </dgm:t>
    </dgm:pt>
    <dgm:pt modelId="{32A98AD2-AD72-47B1-BEEA-301F3B12D54C}" type="parTrans" cxnId="{2E5E13C7-3852-4BC1-B27D-36541100885C}">
      <dgm:prSet/>
      <dgm:spPr/>
      <dgm:t>
        <a:bodyPr/>
        <a:lstStyle/>
        <a:p>
          <a:endParaRPr lang="en-US"/>
        </a:p>
      </dgm:t>
    </dgm:pt>
    <dgm:pt modelId="{A1559DAE-75E7-4F92-966C-B7A8162229AD}" type="sibTrans" cxnId="{2E5E13C7-3852-4BC1-B27D-36541100885C}">
      <dgm:prSet/>
      <dgm:spPr/>
      <dgm:t>
        <a:bodyPr/>
        <a:lstStyle/>
        <a:p>
          <a:endParaRPr lang="en-US"/>
        </a:p>
      </dgm:t>
    </dgm:pt>
    <dgm:pt modelId="{A51BFC7B-67A5-4CB1-A30B-C1F1CB6D9767}">
      <dgm:prSet phldrT="[Text]"/>
      <dgm:spPr/>
      <dgm:t>
        <a:bodyPr/>
        <a:lstStyle/>
        <a:p>
          <a:r>
            <a:rPr lang="hr-HR" dirty="0"/>
            <a:t>М</a:t>
          </a:r>
          <a:r>
            <a:rPr lang="sr-Cyrl-BA" dirty="0"/>
            <a:t>ФТ БиХ</a:t>
          </a:r>
          <a:r>
            <a:rPr lang="hr-HR" dirty="0"/>
            <a:t> припрема и доставља супсидијарни споразум о преносу права и обавеза ентитетима или Брчко Дистрикту</a:t>
          </a:r>
          <a:endParaRPr lang="en-US" dirty="0"/>
        </a:p>
      </dgm:t>
    </dgm:pt>
    <dgm:pt modelId="{FDB28791-CA1D-467D-B1A0-46A52CE878D1}" type="parTrans" cxnId="{884E0951-5944-4FA8-B9FE-A16E13022958}">
      <dgm:prSet/>
      <dgm:spPr/>
      <dgm:t>
        <a:bodyPr/>
        <a:lstStyle/>
        <a:p>
          <a:endParaRPr lang="en-US"/>
        </a:p>
      </dgm:t>
    </dgm:pt>
    <dgm:pt modelId="{85B6FE01-008B-4C64-BA5D-6101C70F94D2}" type="sibTrans" cxnId="{884E0951-5944-4FA8-B9FE-A16E13022958}">
      <dgm:prSet/>
      <dgm:spPr/>
      <dgm:t>
        <a:bodyPr/>
        <a:lstStyle/>
        <a:p>
          <a:endParaRPr lang="en-US"/>
        </a:p>
      </dgm:t>
    </dgm:pt>
    <dgm:pt modelId="{43FA3E97-1301-49D3-BC6F-51F25E7C5959}">
      <dgm:prSet phldrT="[Text]"/>
      <dgm:spPr/>
      <dgm:t>
        <a:bodyPr/>
        <a:lstStyle/>
        <a:p>
          <a:r>
            <a:rPr lang="sr-Cyrl-BA" dirty="0"/>
            <a:t>К</a:t>
          </a:r>
          <a:r>
            <a:rPr lang="hr-HR" dirty="0"/>
            <a:t>редитор врши процјену испуњености свих неопходних услова и проглашава кредит ефективним</a:t>
          </a:r>
          <a:endParaRPr lang="en-US" dirty="0"/>
        </a:p>
      </dgm:t>
    </dgm:pt>
    <dgm:pt modelId="{F43B5EBE-254B-4B40-A49E-ED807C5063FC}" type="parTrans" cxnId="{3D31CA65-ADE3-4684-A770-F6C51B9F8F63}">
      <dgm:prSet/>
      <dgm:spPr/>
      <dgm:t>
        <a:bodyPr/>
        <a:lstStyle/>
        <a:p>
          <a:endParaRPr lang="en-US"/>
        </a:p>
      </dgm:t>
    </dgm:pt>
    <dgm:pt modelId="{B01DE00C-E267-4826-ACB1-954DDA87BE86}" type="sibTrans" cxnId="{3D31CA65-ADE3-4684-A770-F6C51B9F8F63}">
      <dgm:prSet/>
      <dgm:spPr/>
      <dgm:t>
        <a:bodyPr/>
        <a:lstStyle/>
        <a:p>
          <a:endParaRPr lang="en-US"/>
        </a:p>
      </dgm:t>
    </dgm:pt>
    <dgm:pt modelId="{C41604F3-4F27-48FB-B3B5-1DA66D9AB19D}" type="pres">
      <dgm:prSet presAssocID="{0646165A-3DFF-44CC-9B60-ABB3E3744B7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DB99F0C-0BDF-498D-8076-C5567811D2B0}" type="pres">
      <dgm:prSet presAssocID="{48CF559D-2C44-4FBC-95CE-A1A853A1C7DA}" presName="compNode" presStyleCnt="0"/>
      <dgm:spPr/>
    </dgm:pt>
    <dgm:pt modelId="{4B326EA0-B97D-4F95-A531-A87D1779A07A}" type="pres">
      <dgm:prSet presAssocID="{48CF559D-2C44-4FBC-95CE-A1A853A1C7DA}" presName="dummyConnPt" presStyleCnt="0"/>
      <dgm:spPr/>
    </dgm:pt>
    <dgm:pt modelId="{AD02ADF8-3921-41E4-B8E3-2038819C510A}" type="pres">
      <dgm:prSet presAssocID="{48CF559D-2C44-4FBC-95CE-A1A853A1C7D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A8F1F-B4E3-42DC-A906-4FEB1A7D628B}" type="pres">
      <dgm:prSet presAssocID="{D4D79AA1-0D65-4941-81A1-8D42D632B1EC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39AC965D-9C07-4207-A609-63E3F0DF8DFC}" type="pres">
      <dgm:prSet presAssocID="{05ED3C83-A732-4EC7-B58B-17E560493479}" presName="compNode" presStyleCnt="0"/>
      <dgm:spPr/>
    </dgm:pt>
    <dgm:pt modelId="{DC318136-FC3A-4899-858E-B207D6D31CE5}" type="pres">
      <dgm:prSet presAssocID="{05ED3C83-A732-4EC7-B58B-17E560493479}" presName="dummyConnPt" presStyleCnt="0"/>
      <dgm:spPr/>
    </dgm:pt>
    <dgm:pt modelId="{0E6E5095-9E32-4882-9EC7-EAF1379F8AF6}" type="pres">
      <dgm:prSet presAssocID="{05ED3C83-A732-4EC7-B58B-17E56049347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F03E8-8394-4D94-A8E9-E9644F883665}" type="pres">
      <dgm:prSet presAssocID="{3805B631-7F06-44B0-96ED-694EE148FF9D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D567F11E-D472-404F-B469-F211A56AF1FF}" type="pres">
      <dgm:prSet presAssocID="{C1AB34CE-EF24-488D-ABC1-A5F5C31B011C}" presName="compNode" presStyleCnt="0"/>
      <dgm:spPr/>
    </dgm:pt>
    <dgm:pt modelId="{E141EA92-3E2B-4CCF-845F-CAFCAAC9B5F5}" type="pres">
      <dgm:prSet presAssocID="{C1AB34CE-EF24-488D-ABC1-A5F5C31B011C}" presName="dummyConnPt" presStyleCnt="0"/>
      <dgm:spPr/>
    </dgm:pt>
    <dgm:pt modelId="{8A311DA3-E909-4110-942A-671F2841168A}" type="pres">
      <dgm:prSet presAssocID="{C1AB34CE-EF24-488D-ABC1-A5F5C31B011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1FFB7-9A11-4FC9-A715-049179464AD5}" type="pres">
      <dgm:prSet presAssocID="{A32A1F17-B459-4D9F-A259-58C0A4E1C77B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1DC0261F-AD69-4D53-9909-247AF342229D}" type="pres">
      <dgm:prSet presAssocID="{45C6A61E-F15A-4C3A-82D7-CD0545BE07A3}" presName="compNode" presStyleCnt="0"/>
      <dgm:spPr/>
    </dgm:pt>
    <dgm:pt modelId="{0FCC8F0E-C7B6-4D2A-9D89-DE004B298928}" type="pres">
      <dgm:prSet presAssocID="{45C6A61E-F15A-4C3A-82D7-CD0545BE07A3}" presName="dummyConnPt" presStyleCnt="0"/>
      <dgm:spPr/>
    </dgm:pt>
    <dgm:pt modelId="{79D77FE2-297F-4468-ABD6-54367BC7C47F}" type="pres">
      <dgm:prSet presAssocID="{45C6A61E-F15A-4C3A-82D7-CD0545BE07A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2AEA6-111B-44AB-ACC3-740A5E823AEF}" type="pres">
      <dgm:prSet presAssocID="{2F60F591-FE27-4444-A59C-E74000165774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BAA20520-4ADE-4558-9075-42A744F1E6E5}" type="pres">
      <dgm:prSet presAssocID="{C3000A55-998D-43F8-A430-1EFBF2DC1137}" presName="compNode" presStyleCnt="0"/>
      <dgm:spPr/>
    </dgm:pt>
    <dgm:pt modelId="{B6E67244-D005-4A0E-9F78-395A076F3E9C}" type="pres">
      <dgm:prSet presAssocID="{C3000A55-998D-43F8-A430-1EFBF2DC1137}" presName="dummyConnPt" presStyleCnt="0"/>
      <dgm:spPr/>
    </dgm:pt>
    <dgm:pt modelId="{8F965D47-D8B8-4A8F-819E-FD1DF435E034}" type="pres">
      <dgm:prSet presAssocID="{C3000A55-998D-43F8-A430-1EFBF2DC113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4E6D3-7152-4C93-9DDD-76B9C0A78697}" type="pres">
      <dgm:prSet presAssocID="{5E733A5F-3D5B-469F-8915-3506365BECA9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897EF4B5-A661-493E-A821-88CC298DA5EE}" type="pres">
      <dgm:prSet presAssocID="{C0FAF04A-8D33-4BD5-B9A6-34AEA26BAB36}" presName="compNode" presStyleCnt="0"/>
      <dgm:spPr/>
    </dgm:pt>
    <dgm:pt modelId="{AE2F592F-F6EB-44DE-99D8-2D0D81A69A01}" type="pres">
      <dgm:prSet presAssocID="{C0FAF04A-8D33-4BD5-B9A6-34AEA26BAB36}" presName="dummyConnPt" presStyleCnt="0"/>
      <dgm:spPr/>
    </dgm:pt>
    <dgm:pt modelId="{A72078F7-B3B4-4872-9D59-CEEE68F4C552}" type="pres">
      <dgm:prSet presAssocID="{C0FAF04A-8D33-4BD5-B9A6-34AEA26BAB3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2C7AC-606E-48F9-A61F-4D565B92B12A}" type="pres">
      <dgm:prSet presAssocID="{BEE5795F-38D4-4514-AC20-BD68E1AE6091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BE74A137-0655-4B19-BE23-FFAA37F5B96A}" type="pres">
      <dgm:prSet presAssocID="{7435F2B5-F3F8-4EB8-AD0E-E788EFB0438B}" presName="compNode" presStyleCnt="0"/>
      <dgm:spPr/>
    </dgm:pt>
    <dgm:pt modelId="{7A4C4143-1C64-4BFB-A457-D5E1B6FA06D6}" type="pres">
      <dgm:prSet presAssocID="{7435F2B5-F3F8-4EB8-AD0E-E788EFB0438B}" presName="dummyConnPt" presStyleCnt="0"/>
      <dgm:spPr/>
    </dgm:pt>
    <dgm:pt modelId="{14E3084B-AE78-4F71-9182-8DB4D4AB0368}" type="pres">
      <dgm:prSet presAssocID="{7435F2B5-F3F8-4EB8-AD0E-E788EFB0438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60851-005A-456A-B5DD-94D39FBE14E7}" type="pres">
      <dgm:prSet presAssocID="{A1559DAE-75E7-4F92-966C-B7A8162229AD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A2333300-5DF8-4F41-AD9D-D20323602FDE}" type="pres">
      <dgm:prSet presAssocID="{A51BFC7B-67A5-4CB1-A30B-C1F1CB6D9767}" presName="compNode" presStyleCnt="0"/>
      <dgm:spPr/>
    </dgm:pt>
    <dgm:pt modelId="{F09B90FA-1F26-497F-9A29-752D719545B6}" type="pres">
      <dgm:prSet presAssocID="{A51BFC7B-67A5-4CB1-A30B-C1F1CB6D9767}" presName="dummyConnPt" presStyleCnt="0"/>
      <dgm:spPr/>
    </dgm:pt>
    <dgm:pt modelId="{2689147D-3D93-4EA2-9094-26DA176A5D8F}" type="pres">
      <dgm:prSet presAssocID="{A51BFC7B-67A5-4CB1-A30B-C1F1CB6D976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7F563-C22C-454D-A1EB-6B797F4A6200}" type="pres">
      <dgm:prSet presAssocID="{85B6FE01-008B-4C64-BA5D-6101C70F94D2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52002DEB-B6C0-4081-B60F-B01FCAAE2E23}" type="pres">
      <dgm:prSet presAssocID="{43FA3E97-1301-49D3-BC6F-51F25E7C5959}" presName="compNode" presStyleCnt="0"/>
      <dgm:spPr/>
    </dgm:pt>
    <dgm:pt modelId="{17B4536C-4943-479D-8A91-608E3A92D222}" type="pres">
      <dgm:prSet presAssocID="{43FA3E97-1301-49D3-BC6F-51F25E7C5959}" presName="dummyConnPt" presStyleCnt="0"/>
      <dgm:spPr/>
    </dgm:pt>
    <dgm:pt modelId="{778DA217-171E-4096-AA45-29659000C3F4}" type="pres">
      <dgm:prSet presAssocID="{43FA3E97-1301-49D3-BC6F-51F25E7C595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8AC762-0651-4ABB-9B54-6491DF593317}" type="presOf" srcId="{BEE5795F-38D4-4514-AC20-BD68E1AE6091}" destId="{7F62C7AC-606E-48F9-A61F-4D565B92B12A}" srcOrd="0" destOrd="0" presId="urn:microsoft.com/office/officeart/2005/8/layout/bProcess4"/>
    <dgm:cxn modelId="{60C3B20F-341D-4F35-A519-6EB301213726}" type="presOf" srcId="{C3000A55-998D-43F8-A430-1EFBF2DC1137}" destId="{8F965D47-D8B8-4A8F-819E-FD1DF435E034}" srcOrd="0" destOrd="0" presId="urn:microsoft.com/office/officeart/2005/8/layout/bProcess4"/>
    <dgm:cxn modelId="{33CB0517-FD57-45A8-B342-5F023B3F382A}" type="presOf" srcId="{A1559DAE-75E7-4F92-966C-B7A8162229AD}" destId="{E3960851-005A-456A-B5DD-94D39FBE14E7}" srcOrd="0" destOrd="0" presId="urn:microsoft.com/office/officeart/2005/8/layout/bProcess4"/>
    <dgm:cxn modelId="{0C630184-16E8-4DA0-9AD2-E12ACAB383AA}" srcId="{0646165A-3DFF-44CC-9B60-ABB3E3744B78}" destId="{48CF559D-2C44-4FBC-95CE-A1A853A1C7DA}" srcOrd="0" destOrd="0" parTransId="{416C8B09-1A19-43FF-B405-92D746BF1E8F}" sibTransId="{D4D79AA1-0D65-4941-81A1-8D42D632B1EC}"/>
    <dgm:cxn modelId="{9BE33533-15F7-43FC-86F8-0906CCE56729}" type="presOf" srcId="{A51BFC7B-67A5-4CB1-A30B-C1F1CB6D9767}" destId="{2689147D-3D93-4EA2-9094-26DA176A5D8F}" srcOrd="0" destOrd="0" presId="urn:microsoft.com/office/officeart/2005/8/layout/bProcess4"/>
    <dgm:cxn modelId="{0335D8CF-BD0D-486E-B683-91C1FBEAA084}" type="presOf" srcId="{2F60F591-FE27-4444-A59C-E74000165774}" destId="{A472AEA6-111B-44AB-ACC3-740A5E823AEF}" srcOrd="0" destOrd="0" presId="urn:microsoft.com/office/officeart/2005/8/layout/bProcess4"/>
    <dgm:cxn modelId="{61E9D1C2-81E3-40DE-87C1-9FC79A7DB610}" type="presOf" srcId="{0646165A-3DFF-44CC-9B60-ABB3E3744B78}" destId="{C41604F3-4F27-48FB-B3B5-1DA66D9AB19D}" srcOrd="0" destOrd="0" presId="urn:microsoft.com/office/officeart/2005/8/layout/bProcess4"/>
    <dgm:cxn modelId="{31E62697-9679-4931-B946-FAB478EDCC72}" srcId="{0646165A-3DFF-44CC-9B60-ABB3E3744B78}" destId="{C3000A55-998D-43F8-A430-1EFBF2DC1137}" srcOrd="4" destOrd="0" parTransId="{7420B950-E12F-490F-A96A-4CBE4CC3AE34}" sibTransId="{5E733A5F-3D5B-469F-8915-3506365BECA9}"/>
    <dgm:cxn modelId="{62575ECC-BC35-4689-A814-5D00C2290F25}" type="presOf" srcId="{48CF559D-2C44-4FBC-95CE-A1A853A1C7DA}" destId="{AD02ADF8-3921-41E4-B8E3-2038819C510A}" srcOrd="0" destOrd="0" presId="urn:microsoft.com/office/officeart/2005/8/layout/bProcess4"/>
    <dgm:cxn modelId="{842FE4AC-6048-479C-9E2B-19F39F6804E5}" type="presOf" srcId="{85B6FE01-008B-4C64-BA5D-6101C70F94D2}" destId="{CEF7F563-C22C-454D-A1EB-6B797F4A6200}" srcOrd="0" destOrd="0" presId="urn:microsoft.com/office/officeart/2005/8/layout/bProcess4"/>
    <dgm:cxn modelId="{D87BF26F-A550-4232-9FA4-1A1F99C7D20F}" srcId="{0646165A-3DFF-44CC-9B60-ABB3E3744B78}" destId="{05ED3C83-A732-4EC7-B58B-17E560493479}" srcOrd="1" destOrd="0" parTransId="{761AFF93-82A0-4C1A-9230-6CEC0A89E4E1}" sibTransId="{3805B631-7F06-44B0-96ED-694EE148FF9D}"/>
    <dgm:cxn modelId="{2E5E13C7-3852-4BC1-B27D-36541100885C}" srcId="{0646165A-3DFF-44CC-9B60-ABB3E3744B78}" destId="{7435F2B5-F3F8-4EB8-AD0E-E788EFB0438B}" srcOrd="6" destOrd="0" parTransId="{32A98AD2-AD72-47B1-BEEA-301F3B12D54C}" sibTransId="{A1559DAE-75E7-4F92-966C-B7A8162229AD}"/>
    <dgm:cxn modelId="{884E0951-5944-4FA8-B9FE-A16E13022958}" srcId="{0646165A-3DFF-44CC-9B60-ABB3E3744B78}" destId="{A51BFC7B-67A5-4CB1-A30B-C1F1CB6D9767}" srcOrd="7" destOrd="0" parTransId="{FDB28791-CA1D-467D-B1A0-46A52CE878D1}" sibTransId="{85B6FE01-008B-4C64-BA5D-6101C70F94D2}"/>
    <dgm:cxn modelId="{9BF6ACCC-5F3C-40E8-BA8A-B96E32A55994}" srcId="{0646165A-3DFF-44CC-9B60-ABB3E3744B78}" destId="{C0FAF04A-8D33-4BD5-B9A6-34AEA26BAB36}" srcOrd="5" destOrd="0" parTransId="{4474C0EE-9152-4950-9C7C-C3C519D3CEF2}" sibTransId="{BEE5795F-38D4-4514-AC20-BD68E1AE6091}"/>
    <dgm:cxn modelId="{E211C66D-7284-48BC-8724-A6C32CC6A393}" type="presOf" srcId="{A32A1F17-B459-4D9F-A259-58C0A4E1C77B}" destId="{F2F1FFB7-9A11-4FC9-A715-049179464AD5}" srcOrd="0" destOrd="0" presId="urn:microsoft.com/office/officeart/2005/8/layout/bProcess4"/>
    <dgm:cxn modelId="{3774C9ED-95AD-4751-937A-570DB114CB3D}" type="presOf" srcId="{C0FAF04A-8D33-4BD5-B9A6-34AEA26BAB36}" destId="{A72078F7-B3B4-4872-9D59-CEEE68F4C552}" srcOrd="0" destOrd="0" presId="urn:microsoft.com/office/officeart/2005/8/layout/bProcess4"/>
    <dgm:cxn modelId="{6954B774-94F4-4265-A343-C54637BB302C}" type="presOf" srcId="{D4D79AA1-0D65-4941-81A1-8D42D632B1EC}" destId="{494A8F1F-B4E3-42DC-A906-4FEB1A7D628B}" srcOrd="0" destOrd="0" presId="urn:microsoft.com/office/officeart/2005/8/layout/bProcess4"/>
    <dgm:cxn modelId="{D543C3C0-C97D-44B8-8933-55C4BE161D96}" type="presOf" srcId="{C1AB34CE-EF24-488D-ABC1-A5F5C31B011C}" destId="{8A311DA3-E909-4110-942A-671F2841168A}" srcOrd="0" destOrd="0" presId="urn:microsoft.com/office/officeart/2005/8/layout/bProcess4"/>
    <dgm:cxn modelId="{0418871C-7DBC-4D3A-9715-59407D669D97}" srcId="{0646165A-3DFF-44CC-9B60-ABB3E3744B78}" destId="{C1AB34CE-EF24-488D-ABC1-A5F5C31B011C}" srcOrd="2" destOrd="0" parTransId="{6229730D-564A-475A-B411-2E3FC646DDE0}" sibTransId="{A32A1F17-B459-4D9F-A259-58C0A4E1C77B}"/>
    <dgm:cxn modelId="{F8E32353-E023-4A3D-BA62-56AAD2FDDB2F}" srcId="{0646165A-3DFF-44CC-9B60-ABB3E3744B78}" destId="{45C6A61E-F15A-4C3A-82D7-CD0545BE07A3}" srcOrd="3" destOrd="0" parTransId="{4DFD0609-5B55-4764-A962-CD3D3F2AB016}" sibTransId="{2F60F591-FE27-4444-A59C-E74000165774}"/>
    <dgm:cxn modelId="{B2DE8860-0985-44AA-8CDE-04FF3524283F}" type="presOf" srcId="{3805B631-7F06-44B0-96ED-694EE148FF9D}" destId="{59CF03E8-8394-4D94-A8E9-E9644F883665}" srcOrd="0" destOrd="0" presId="urn:microsoft.com/office/officeart/2005/8/layout/bProcess4"/>
    <dgm:cxn modelId="{82DD96EA-D625-4D6F-BF06-11AB3E18D7C6}" type="presOf" srcId="{05ED3C83-A732-4EC7-B58B-17E560493479}" destId="{0E6E5095-9E32-4882-9EC7-EAF1379F8AF6}" srcOrd="0" destOrd="0" presId="urn:microsoft.com/office/officeart/2005/8/layout/bProcess4"/>
    <dgm:cxn modelId="{A7B33ACD-543A-416E-9737-C4C72ACE4DB0}" type="presOf" srcId="{45C6A61E-F15A-4C3A-82D7-CD0545BE07A3}" destId="{79D77FE2-297F-4468-ABD6-54367BC7C47F}" srcOrd="0" destOrd="0" presId="urn:microsoft.com/office/officeart/2005/8/layout/bProcess4"/>
    <dgm:cxn modelId="{F2BBD28D-F431-40B3-B2A2-89E4D869F9CA}" type="presOf" srcId="{43FA3E97-1301-49D3-BC6F-51F25E7C5959}" destId="{778DA217-171E-4096-AA45-29659000C3F4}" srcOrd="0" destOrd="0" presId="urn:microsoft.com/office/officeart/2005/8/layout/bProcess4"/>
    <dgm:cxn modelId="{D3E0FA81-7851-42AE-BC85-D848EB6A8149}" type="presOf" srcId="{7435F2B5-F3F8-4EB8-AD0E-E788EFB0438B}" destId="{14E3084B-AE78-4F71-9182-8DB4D4AB0368}" srcOrd="0" destOrd="0" presId="urn:microsoft.com/office/officeart/2005/8/layout/bProcess4"/>
    <dgm:cxn modelId="{3D31CA65-ADE3-4684-A770-F6C51B9F8F63}" srcId="{0646165A-3DFF-44CC-9B60-ABB3E3744B78}" destId="{43FA3E97-1301-49D3-BC6F-51F25E7C5959}" srcOrd="8" destOrd="0" parTransId="{F43B5EBE-254B-4B40-A49E-ED807C5063FC}" sibTransId="{B01DE00C-E267-4826-ACB1-954DDA87BE86}"/>
    <dgm:cxn modelId="{A86D578A-87CA-4EA8-ACCE-4F5CA05AA622}" type="presOf" srcId="{5E733A5F-3D5B-469F-8915-3506365BECA9}" destId="{1C24E6D3-7152-4C93-9DDD-76B9C0A78697}" srcOrd="0" destOrd="0" presId="urn:microsoft.com/office/officeart/2005/8/layout/bProcess4"/>
    <dgm:cxn modelId="{FAB47E72-7990-425F-948E-0D366007B833}" type="presParOf" srcId="{C41604F3-4F27-48FB-B3B5-1DA66D9AB19D}" destId="{CDB99F0C-0BDF-498D-8076-C5567811D2B0}" srcOrd="0" destOrd="0" presId="urn:microsoft.com/office/officeart/2005/8/layout/bProcess4"/>
    <dgm:cxn modelId="{A8B1127A-4218-4CAF-9950-38763266D61F}" type="presParOf" srcId="{CDB99F0C-0BDF-498D-8076-C5567811D2B0}" destId="{4B326EA0-B97D-4F95-A531-A87D1779A07A}" srcOrd="0" destOrd="0" presId="urn:microsoft.com/office/officeart/2005/8/layout/bProcess4"/>
    <dgm:cxn modelId="{4CAF2D86-19B7-47CC-84CE-7A4B5FCED5D0}" type="presParOf" srcId="{CDB99F0C-0BDF-498D-8076-C5567811D2B0}" destId="{AD02ADF8-3921-41E4-B8E3-2038819C510A}" srcOrd="1" destOrd="0" presId="urn:microsoft.com/office/officeart/2005/8/layout/bProcess4"/>
    <dgm:cxn modelId="{23E21EDD-ADFB-4E48-BE26-EF6E18CAA07C}" type="presParOf" srcId="{C41604F3-4F27-48FB-B3B5-1DA66D9AB19D}" destId="{494A8F1F-B4E3-42DC-A906-4FEB1A7D628B}" srcOrd="1" destOrd="0" presId="urn:microsoft.com/office/officeart/2005/8/layout/bProcess4"/>
    <dgm:cxn modelId="{64378DA2-C493-4307-9593-A0B622CC4DC7}" type="presParOf" srcId="{C41604F3-4F27-48FB-B3B5-1DA66D9AB19D}" destId="{39AC965D-9C07-4207-A609-63E3F0DF8DFC}" srcOrd="2" destOrd="0" presId="urn:microsoft.com/office/officeart/2005/8/layout/bProcess4"/>
    <dgm:cxn modelId="{E9E84C70-447A-4035-9C50-3439EE2CBC9E}" type="presParOf" srcId="{39AC965D-9C07-4207-A609-63E3F0DF8DFC}" destId="{DC318136-FC3A-4899-858E-B207D6D31CE5}" srcOrd="0" destOrd="0" presId="urn:microsoft.com/office/officeart/2005/8/layout/bProcess4"/>
    <dgm:cxn modelId="{C22A8042-27FF-434A-8107-F7A200F4B869}" type="presParOf" srcId="{39AC965D-9C07-4207-A609-63E3F0DF8DFC}" destId="{0E6E5095-9E32-4882-9EC7-EAF1379F8AF6}" srcOrd="1" destOrd="0" presId="urn:microsoft.com/office/officeart/2005/8/layout/bProcess4"/>
    <dgm:cxn modelId="{571ABADB-CCC0-4014-9889-924801D782D3}" type="presParOf" srcId="{C41604F3-4F27-48FB-B3B5-1DA66D9AB19D}" destId="{59CF03E8-8394-4D94-A8E9-E9644F883665}" srcOrd="3" destOrd="0" presId="urn:microsoft.com/office/officeart/2005/8/layout/bProcess4"/>
    <dgm:cxn modelId="{066B42F5-D6D6-4DB2-8925-FCD9BA43E7A8}" type="presParOf" srcId="{C41604F3-4F27-48FB-B3B5-1DA66D9AB19D}" destId="{D567F11E-D472-404F-B469-F211A56AF1FF}" srcOrd="4" destOrd="0" presId="urn:microsoft.com/office/officeart/2005/8/layout/bProcess4"/>
    <dgm:cxn modelId="{2A41DAC6-79BF-4911-9EFD-ABF0053D94ED}" type="presParOf" srcId="{D567F11E-D472-404F-B469-F211A56AF1FF}" destId="{E141EA92-3E2B-4CCF-845F-CAFCAAC9B5F5}" srcOrd="0" destOrd="0" presId="urn:microsoft.com/office/officeart/2005/8/layout/bProcess4"/>
    <dgm:cxn modelId="{3A60A8CB-63E4-4D3C-B8D4-1F79B3CBF3CB}" type="presParOf" srcId="{D567F11E-D472-404F-B469-F211A56AF1FF}" destId="{8A311DA3-E909-4110-942A-671F2841168A}" srcOrd="1" destOrd="0" presId="urn:microsoft.com/office/officeart/2005/8/layout/bProcess4"/>
    <dgm:cxn modelId="{2E1575F1-9E6F-4324-9235-29F017532E1F}" type="presParOf" srcId="{C41604F3-4F27-48FB-B3B5-1DA66D9AB19D}" destId="{F2F1FFB7-9A11-4FC9-A715-049179464AD5}" srcOrd="5" destOrd="0" presId="urn:microsoft.com/office/officeart/2005/8/layout/bProcess4"/>
    <dgm:cxn modelId="{0EA3E76A-1303-4610-93E3-979AEC79AED5}" type="presParOf" srcId="{C41604F3-4F27-48FB-B3B5-1DA66D9AB19D}" destId="{1DC0261F-AD69-4D53-9909-247AF342229D}" srcOrd="6" destOrd="0" presId="urn:microsoft.com/office/officeart/2005/8/layout/bProcess4"/>
    <dgm:cxn modelId="{F67AC353-0877-427C-A9A3-9EFA2C9C95D7}" type="presParOf" srcId="{1DC0261F-AD69-4D53-9909-247AF342229D}" destId="{0FCC8F0E-C7B6-4D2A-9D89-DE004B298928}" srcOrd="0" destOrd="0" presId="urn:microsoft.com/office/officeart/2005/8/layout/bProcess4"/>
    <dgm:cxn modelId="{675E7296-EF18-41E6-B146-A8F8B5447B6A}" type="presParOf" srcId="{1DC0261F-AD69-4D53-9909-247AF342229D}" destId="{79D77FE2-297F-4468-ABD6-54367BC7C47F}" srcOrd="1" destOrd="0" presId="urn:microsoft.com/office/officeart/2005/8/layout/bProcess4"/>
    <dgm:cxn modelId="{0ABB6220-D6D5-4AC3-8B08-74A2AE6957CC}" type="presParOf" srcId="{C41604F3-4F27-48FB-B3B5-1DA66D9AB19D}" destId="{A472AEA6-111B-44AB-ACC3-740A5E823AEF}" srcOrd="7" destOrd="0" presId="urn:microsoft.com/office/officeart/2005/8/layout/bProcess4"/>
    <dgm:cxn modelId="{B37C9381-A50D-4C07-876A-BA08CFE5A290}" type="presParOf" srcId="{C41604F3-4F27-48FB-B3B5-1DA66D9AB19D}" destId="{BAA20520-4ADE-4558-9075-42A744F1E6E5}" srcOrd="8" destOrd="0" presId="urn:microsoft.com/office/officeart/2005/8/layout/bProcess4"/>
    <dgm:cxn modelId="{836AE9A0-6D85-48F6-8280-3101047414F6}" type="presParOf" srcId="{BAA20520-4ADE-4558-9075-42A744F1E6E5}" destId="{B6E67244-D005-4A0E-9F78-395A076F3E9C}" srcOrd="0" destOrd="0" presId="urn:microsoft.com/office/officeart/2005/8/layout/bProcess4"/>
    <dgm:cxn modelId="{7F880B2D-316D-4A41-9D78-CACCA4867466}" type="presParOf" srcId="{BAA20520-4ADE-4558-9075-42A744F1E6E5}" destId="{8F965D47-D8B8-4A8F-819E-FD1DF435E034}" srcOrd="1" destOrd="0" presId="urn:microsoft.com/office/officeart/2005/8/layout/bProcess4"/>
    <dgm:cxn modelId="{5E3BE02C-6113-4FA2-B68E-7BB05EF8DB93}" type="presParOf" srcId="{C41604F3-4F27-48FB-B3B5-1DA66D9AB19D}" destId="{1C24E6D3-7152-4C93-9DDD-76B9C0A78697}" srcOrd="9" destOrd="0" presId="urn:microsoft.com/office/officeart/2005/8/layout/bProcess4"/>
    <dgm:cxn modelId="{329E7555-6151-4871-A36A-8CBFCC2E5367}" type="presParOf" srcId="{C41604F3-4F27-48FB-B3B5-1DA66D9AB19D}" destId="{897EF4B5-A661-493E-A821-88CC298DA5EE}" srcOrd="10" destOrd="0" presId="urn:microsoft.com/office/officeart/2005/8/layout/bProcess4"/>
    <dgm:cxn modelId="{5D79585E-619F-4923-9A36-9D873FA391D1}" type="presParOf" srcId="{897EF4B5-A661-493E-A821-88CC298DA5EE}" destId="{AE2F592F-F6EB-44DE-99D8-2D0D81A69A01}" srcOrd="0" destOrd="0" presId="urn:microsoft.com/office/officeart/2005/8/layout/bProcess4"/>
    <dgm:cxn modelId="{8A6D4744-D56F-43D3-AF92-41BDB30E2587}" type="presParOf" srcId="{897EF4B5-A661-493E-A821-88CC298DA5EE}" destId="{A72078F7-B3B4-4872-9D59-CEEE68F4C552}" srcOrd="1" destOrd="0" presId="urn:microsoft.com/office/officeart/2005/8/layout/bProcess4"/>
    <dgm:cxn modelId="{A6F64C20-4967-4C12-A45B-C38AD75720C8}" type="presParOf" srcId="{C41604F3-4F27-48FB-B3B5-1DA66D9AB19D}" destId="{7F62C7AC-606E-48F9-A61F-4D565B92B12A}" srcOrd="11" destOrd="0" presId="urn:microsoft.com/office/officeart/2005/8/layout/bProcess4"/>
    <dgm:cxn modelId="{533AC66D-EC8D-4004-A262-44C00156CBE9}" type="presParOf" srcId="{C41604F3-4F27-48FB-B3B5-1DA66D9AB19D}" destId="{BE74A137-0655-4B19-BE23-FFAA37F5B96A}" srcOrd="12" destOrd="0" presId="urn:microsoft.com/office/officeart/2005/8/layout/bProcess4"/>
    <dgm:cxn modelId="{3D991E1E-4F8A-46B5-9F8C-0682A24B648B}" type="presParOf" srcId="{BE74A137-0655-4B19-BE23-FFAA37F5B96A}" destId="{7A4C4143-1C64-4BFB-A457-D5E1B6FA06D6}" srcOrd="0" destOrd="0" presId="urn:microsoft.com/office/officeart/2005/8/layout/bProcess4"/>
    <dgm:cxn modelId="{ABD769C2-1D8D-496B-9B5B-854BEC3584EE}" type="presParOf" srcId="{BE74A137-0655-4B19-BE23-FFAA37F5B96A}" destId="{14E3084B-AE78-4F71-9182-8DB4D4AB0368}" srcOrd="1" destOrd="0" presId="urn:microsoft.com/office/officeart/2005/8/layout/bProcess4"/>
    <dgm:cxn modelId="{099E8680-2251-49D2-A9A7-C0C77A737790}" type="presParOf" srcId="{C41604F3-4F27-48FB-B3B5-1DA66D9AB19D}" destId="{E3960851-005A-456A-B5DD-94D39FBE14E7}" srcOrd="13" destOrd="0" presId="urn:microsoft.com/office/officeart/2005/8/layout/bProcess4"/>
    <dgm:cxn modelId="{9B91EFC0-2EF2-4EAB-BAB2-55E372381F8A}" type="presParOf" srcId="{C41604F3-4F27-48FB-B3B5-1DA66D9AB19D}" destId="{A2333300-5DF8-4F41-AD9D-D20323602FDE}" srcOrd="14" destOrd="0" presId="urn:microsoft.com/office/officeart/2005/8/layout/bProcess4"/>
    <dgm:cxn modelId="{4A6B4790-4C42-408A-96A6-15C8966FB1ED}" type="presParOf" srcId="{A2333300-5DF8-4F41-AD9D-D20323602FDE}" destId="{F09B90FA-1F26-497F-9A29-752D719545B6}" srcOrd="0" destOrd="0" presId="urn:microsoft.com/office/officeart/2005/8/layout/bProcess4"/>
    <dgm:cxn modelId="{560886F4-6C64-4E58-9D3B-DE3C0C2ECDB2}" type="presParOf" srcId="{A2333300-5DF8-4F41-AD9D-D20323602FDE}" destId="{2689147D-3D93-4EA2-9094-26DA176A5D8F}" srcOrd="1" destOrd="0" presId="urn:microsoft.com/office/officeart/2005/8/layout/bProcess4"/>
    <dgm:cxn modelId="{EB187F91-08D1-4DBC-90F4-8451A6B44E8D}" type="presParOf" srcId="{C41604F3-4F27-48FB-B3B5-1DA66D9AB19D}" destId="{CEF7F563-C22C-454D-A1EB-6B797F4A6200}" srcOrd="15" destOrd="0" presId="urn:microsoft.com/office/officeart/2005/8/layout/bProcess4"/>
    <dgm:cxn modelId="{B293B8AE-EDE5-4497-BB67-1337D0B34DDB}" type="presParOf" srcId="{C41604F3-4F27-48FB-B3B5-1DA66D9AB19D}" destId="{52002DEB-B6C0-4081-B60F-B01FCAAE2E23}" srcOrd="16" destOrd="0" presId="urn:microsoft.com/office/officeart/2005/8/layout/bProcess4"/>
    <dgm:cxn modelId="{890E45F5-D5B0-457A-A446-BD24C8A61E9E}" type="presParOf" srcId="{52002DEB-B6C0-4081-B60F-B01FCAAE2E23}" destId="{17B4536C-4943-479D-8A91-608E3A92D222}" srcOrd="0" destOrd="0" presId="urn:microsoft.com/office/officeart/2005/8/layout/bProcess4"/>
    <dgm:cxn modelId="{7E0B0EAC-BEE7-495E-B95A-30F862822EEA}" type="presParOf" srcId="{52002DEB-B6C0-4081-B60F-B01FCAAE2E23}" destId="{778DA217-171E-4096-AA45-29659000C3F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C384F-3D9A-4BA3-83BC-AE5BCBC8A6B8}">
      <dsp:nvSpPr>
        <dsp:cNvPr id="0" name=""/>
        <dsp:cNvSpPr/>
      </dsp:nvSpPr>
      <dsp:spPr>
        <a:xfrm rot="2738125">
          <a:off x="3566850" y="2786467"/>
          <a:ext cx="322132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322132" y="173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7FC7C-B43D-4B2D-99CD-AB422E663941}">
      <dsp:nvSpPr>
        <dsp:cNvPr id="0" name=""/>
        <dsp:cNvSpPr/>
      </dsp:nvSpPr>
      <dsp:spPr>
        <a:xfrm>
          <a:off x="3630153" y="1994048"/>
          <a:ext cx="1628587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1628587" y="173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A3E66-3CE1-4D35-AD44-D6A635E8E7A0}">
      <dsp:nvSpPr>
        <dsp:cNvPr id="0" name=""/>
        <dsp:cNvSpPr/>
      </dsp:nvSpPr>
      <dsp:spPr>
        <a:xfrm rot="18861875">
          <a:off x="3566850" y="1201628"/>
          <a:ext cx="322132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322132" y="173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5F9FE-784D-4DA3-9ED3-C0E0682F5712}">
      <dsp:nvSpPr>
        <dsp:cNvPr id="0" name=""/>
        <dsp:cNvSpPr/>
      </dsp:nvSpPr>
      <dsp:spPr>
        <a:xfrm>
          <a:off x="1949493" y="1052790"/>
          <a:ext cx="1935063" cy="193506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2FADD-0E5E-4849-A7F7-B5012EA72466}">
      <dsp:nvSpPr>
        <dsp:cNvPr id="0" name=""/>
        <dsp:cNvSpPr/>
      </dsp:nvSpPr>
      <dsp:spPr>
        <a:xfrm>
          <a:off x="3172100" y="158"/>
          <a:ext cx="2360157" cy="1161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dirty="0"/>
            <a:t>Студентски дом Фоча</a:t>
          </a:r>
          <a:endParaRPr lang="en-US" sz="1600" b="1" kern="1200" dirty="0"/>
        </a:p>
      </dsp:txBody>
      <dsp:txXfrm>
        <a:off x="3517737" y="170188"/>
        <a:ext cx="1668883" cy="820977"/>
      </dsp:txXfrm>
    </dsp:sp>
    <dsp:sp modelId="{C6CB88FC-1A7C-49EF-A653-EF03D32D2767}">
      <dsp:nvSpPr>
        <dsp:cNvPr id="0" name=""/>
        <dsp:cNvSpPr/>
      </dsp:nvSpPr>
      <dsp:spPr>
        <a:xfrm>
          <a:off x="5258740" y="1430843"/>
          <a:ext cx="2360157" cy="1161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dirty="0"/>
            <a:t>Научно-технолошки парк Бања Лука</a:t>
          </a:r>
          <a:endParaRPr lang="en-US" sz="1600" b="1" kern="1200" dirty="0"/>
        </a:p>
      </dsp:txBody>
      <dsp:txXfrm>
        <a:off x="5604377" y="1600873"/>
        <a:ext cx="1668883" cy="820977"/>
      </dsp:txXfrm>
    </dsp:sp>
    <dsp:sp modelId="{8B8077BB-4E56-46E4-AE5C-2539090C5078}">
      <dsp:nvSpPr>
        <dsp:cNvPr id="0" name=""/>
        <dsp:cNvSpPr/>
      </dsp:nvSpPr>
      <dsp:spPr>
        <a:xfrm>
          <a:off x="3172100" y="2861528"/>
          <a:ext cx="2360157" cy="1161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b="1" kern="1200" dirty="0"/>
            <a:t>Средњошколски центар Бања Лука</a:t>
          </a:r>
          <a:endParaRPr lang="en-US" sz="1600" b="1" kern="1200" dirty="0"/>
        </a:p>
      </dsp:txBody>
      <dsp:txXfrm>
        <a:off x="3517737" y="3031558"/>
        <a:ext cx="1668883" cy="820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A8F1F-B4E3-42DC-A906-4FEB1A7D628B}">
      <dsp:nvSpPr>
        <dsp:cNvPr id="0" name=""/>
        <dsp:cNvSpPr/>
      </dsp:nvSpPr>
      <dsp:spPr>
        <a:xfrm rot="5400000">
          <a:off x="1194465" y="1004279"/>
          <a:ext cx="1570285" cy="18927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2ADF8-3921-41E4-B8E3-2038819C510A}">
      <dsp:nvSpPr>
        <dsp:cNvPr id="0" name=""/>
        <dsp:cNvSpPr/>
      </dsp:nvSpPr>
      <dsp:spPr>
        <a:xfrm>
          <a:off x="1555494" y="1826"/>
          <a:ext cx="2103053" cy="1261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100" kern="1200" dirty="0"/>
            <a:t>З</a:t>
          </a:r>
          <a:r>
            <a:rPr lang="hr-HR" sz="1100" kern="1200" dirty="0"/>
            <a:t>ахтјев ентитета/БД за покретање процедуре задужења</a:t>
          </a:r>
          <a:r>
            <a:rPr lang="sr-Cyrl-BA" sz="1100" kern="1200" dirty="0"/>
            <a:t> према МФТ БиХ, који</a:t>
          </a:r>
          <a:r>
            <a:rPr lang="hr-HR" sz="1100" kern="1200" dirty="0"/>
            <a:t> доставља </a:t>
          </a:r>
          <a:r>
            <a:rPr lang="sr-Cyrl-BA" sz="1100" kern="1200" dirty="0"/>
            <a:t>и</a:t>
          </a:r>
          <a:r>
            <a:rPr lang="hr-HR" sz="1100" kern="1200" dirty="0"/>
            <a:t>ницијативу за вођење преговора према </a:t>
          </a:r>
          <a:r>
            <a:rPr lang="sr-Cyrl-BA" sz="1100" kern="1200" dirty="0"/>
            <a:t>С</a:t>
          </a:r>
          <a:r>
            <a:rPr lang="hr-HR" sz="1100" kern="1200" dirty="0"/>
            <a:t>М БиХ.</a:t>
          </a:r>
          <a:endParaRPr lang="en-US" sz="1100" kern="1200" dirty="0"/>
        </a:p>
      </dsp:txBody>
      <dsp:txXfrm>
        <a:off x="1592452" y="38784"/>
        <a:ext cx="2029137" cy="1187916"/>
      </dsp:txXfrm>
    </dsp:sp>
    <dsp:sp modelId="{59CF03E8-8394-4D94-A8E9-E9644F883665}">
      <dsp:nvSpPr>
        <dsp:cNvPr id="0" name=""/>
        <dsp:cNvSpPr/>
      </dsp:nvSpPr>
      <dsp:spPr>
        <a:xfrm rot="5400000">
          <a:off x="1194465" y="2581569"/>
          <a:ext cx="1570285" cy="18927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E5095-9E32-4882-9EC7-EAF1379F8AF6}">
      <dsp:nvSpPr>
        <dsp:cNvPr id="0" name=""/>
        <dsp:cNvSpPr/>
      </dsp:nvSpPr>
      <dsp:spPr>
        <a:xfrm>
          <a:off x="1555494" y="1579116"/>
          <a:ext cx="2103053" cy="1261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300" kern="1200" dirty="0"/>
            <a:t>С</a:t>
          </a:r>
          <a:r>
            <a:rPr lang="hr-HR" sz="1300" kern="1200" dirty="0"/>
            <a:t>М</a:t>
          </a:r>
          <a:r>
            <a:rPr lang="sr-Cyrl-BA" sz="1300" kern="1200" dirty="0"/>
            <a:t> </a:t>
          </a:r>
          <a:r>
            <a:rPr lang="hr-HR" sz="1300" kern="1200" dirty="0"/>
            <a:t>Б</a:t>
          </a:r>
          <a:r>
            <a:rPr lang="sr-Cyrl-BA" sz="1300" kern="1200" dirty="0"/>
            <a:t>и</a:t>
          </a:r>
          <a:r>
            <a:rPr lang="hr-HR" sz="1300" kern="1200" dirty="0"/>
            <a:t>Х доноси закључак којим утврђује приједлог споразума </a:t>
          </a:r>
          <a:endParaRPr lang="en-US" sz="1300" kern="1200" dirty="0"/>
        </a:p>
      </dsp:txBody>
      <dsp:txXfrm>
        <a:off x="1592452" y="1616074"/>
        <a:ext cx="2029137" cy="1187916"/>
      </dsp:txXfrm>
    </dsp:sp>
    <dsp:sp modelId="{F2F1FFB7-9A11-4FC9-A715-049179464AD5}">
      <dsp:nvSpPr>
        <dsp:cNvPr id="0" name=""/>
        <dsp:cNvSpPr/>
      </dsp:nvSpPr>
      <dsp:spPr>
        <a:xfrm>
          <a:off x="1983110" y="3370215"/>
          <a:ext cx="2790056" cy="18927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11DA3-E909-4110-942A-671F2841168A}">
      <dsp:nvSpPr>
        <dsp:cNvPr id="0" name=""/>
        <dsp:cNvSpPr/>
      </dsp:nvSpPr>
      <dsp:spPr>
        <a:xfrm>
          <a:off x="1555494" y="3156407"/>
          <a:ext cx="2103053" cy="1261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/>
            <a:t>Предсједништво БиХ доноси </a:t>
          </a:r>
          <a:r>
            <a:rPr lang="sr-Cyrl-BA" sz="1300" kern="1200" dirty="0"/>
            <a:t>о</a:t>
          </a:r>
          <a:r>
            <a:rPr lang="hr-HR" sz="1300" kern="1200" dirty="0"/>
            <a:t>длуку којом прихвата споразум и одређује потписника споразума</a:t>
          </a:r>
          <a:endParaRPr lang="en-US" sz="1300" kern="1200" dirty="0"/>
        </a:p>
      </dsp:txBody>
      <dsp:txXfrm>
        <a:off x="1592452" y="3193365"/>
        <a:ext cx="2029137" cy="1187916"/>
      </dsp:txXfrm>
    </dsp:sp>
    <dsp:sp modelId="{A472AEA6-111B-44AB-ACC3-740A5E823AEF}">
      <dsp:nvSpPr>
        <dsp:cNvPr id="0" name=""/>
        <dsp:cNvSpPr/>
      </dsp:nvSpPr>
      <dsp:spPr>
        <a:xfrm rot="16200000">
          <a:off x="3991526" y="2581569"/>
          <a:ext cx="1570285" cy="18927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77FE2-297F-4468-ABD6-54367BC7C47F}">
      <dsp:nvSpPr>
        <dsp:cNvPr id="0" name=""/>
        <dsp:cNvSpPr/>
      </dsp:nvSpPr>
      <dsp:spPr>
        <a:xfrm>
          <a:off x="4352556" y="3156407"/>
          <a:ext cx="2103053" cy="1261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300" kern="1200" dirty="0"/>
            <a:t>Потписивање споразума</a:t>
          </a:r>
          <a:endParaRPr lang="en-US" sz="1300" kern="1200" dirty="0"/>
        </a:p>
      </dsp:txBody>
      <dsp:txXfrm>
        <a:off x="4389514" y="3193365"/>
        <a:ext cx="2029137" cy="1187916"/>
      </dsp:txXfrm>
    </dsp:sp>
    <dsp:sp modelId="{1C24E6D3-7152-4C93-9DDD-76B9C0A78697}">
      <dsp:nvSpPr>
        <dsp:cNvPr id="0" name=""/>
        <dsp:cNvSpPr/>
      </dsp:nvSpPr>
      <dsp:spPr>
        <a:xfrm rot="16200000">
          <a:off x="3991526" y="1004279"/>
          <a:ext cx="1570285" cy="18927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65D47-D8B8-4A8F-819E-FD1DF435E034}">
      <dsp:nvSpPr>
        <dsp:cNvPr id="0" name=""/>
        <dsp:cNvSpPr/>
      </dsp:nvSpPr>
      <dsp:spPr>
        <a:xfrm>
          <a:off x="4352556" y="1579116"/>
          <a:ext cx="2103053" cy="1261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/>
            <a:t>М</a:t>
          </a:r>
          <a:r>
            <a:rPr lang="sr-Cyrl-BA" sz="1300" kern="1200" dirty="0"/>
            <a:t>И</a:t>
          </a:r>
          <a:r>
            <a:rPr lang="hr-HR" sz="1300" kern="1200" dirty="0"/>
            <a:t>П припрема </a:t>
          </a:r>
          <a:r>
            <a:rPr lang="sr-Cyrl-BA" sz="1300" kern="1200" dirty="0"/>
            <a:t>о</a:t>
          </a:r>
          <a:r>
            <a:rPr lang="hr-HR" sz="1300" kern="1200" dirty="0"/>
            <a:t>длуку о ратификацији споразума и доставља на прихватање према </a:t>
          </a:r>
          <a:r>
            <a:rPr lang="sr-Cyrl-BA" sz="1300" kern="1200" dirty="0"/>
            <a:t>С</a:t>
          </a:r>
          <a:r>
            <a:rPr lang="hr-HR" sz="1300" kern="1200" dirty="0"/>
            <a:t>М БиХ</a:t>
          </a:r>
          <a:endParaRPr lang="en-US" sz="1300" kern="1200" dirty="0"/>
        </a:p>
      </dsp:txBody>
      <dsp:txXfrm>
        <a:off x="4389514" y="1616074"/>
        <a:ext cx="2029137" cy="1187916"/>
      </dsp:txXfrm>
    </dsp:sp>
    <dsp:sp modelId="{7F62C7AC-606E-48F9-A61F-4D565B92B12A}">
      <dsp:nvSpPr>
        <dsp:cNvPr id="0" name=""/>
        <dsp:cNvSpPr/>
      </dsp:nvSpPr>
      <dsp:spPr>
        <a:xfrm>
          <a:off x="4780171" y="215634"/>
          <a:ext cx="2790056" cy="18927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078F7-B3B4-4872-9D59-CEEE68F4C552}">
      <dsp:nvSpPr>
        <dsp:cNvPr id="0" name=""/>
        <dsp:cNvSpPr/>
      </dsp:nvSpPr>
      <dsp:spPr>
        <a:xfrm>
          <a:off x="4352556" y="1826"/>
          <a:ext cx="2103053" cy="1261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/>
            <a:t>Предсједништво БиХ доставља </a:t>
          </a:r>
          <a:r>
            <a:rPr lang="sr-Cyrl-BA" sz="1300" kern="1200" dirty="0"/>
            <a:t>о</a:t>
          </a:r>
          <a:r>
            <a:rPr lang="hr-HR" sz="1300" kern="1200" dirty="0"/>
            <a:t>длуку о ратификацији споразума и </a:t>
          </a:r>
          <a:r>
            <a:rPr lang="sr-Cyrl-BA" sz="1300" kern="1200" dirty="0"/>
            <a:t>с</a:t>
          </a:r>
          <a:r>
            <a:rPr lang="hr-HR" sz="1300" kern="1200" dirty="0"/>
            <a:t>поразум у Парламентарну скупштину БиХ на сагласност о ратификацији</a:t>
          </a:r>
          <a:endParaRPr lang="en-US" sz="1300" kern="1200" dirty="0"/>
        </a:p>
      </dsp:txBody>
      <dsp:txXfrm>
        <a:off x="4389514" y="38784"/>
        <a:ext cx="2029137" cy="1187916"/>
      </dsp:txXfrm>
    </dsp:sp>
    <dsp:sp modelId="{E3960851-005A-456A-B5DD-94D39FBE14E7}">
      <dsp:nvSpPr>
        <dsp:cNvPr id="0" name=""/>
        <dsp:cNvSpPr/>
      </dsp:nvSpPr>
      <dsp:spPr>
        <a:xfrm rot="5400000">
          <a:off x="6788588" y="1004279"/>
          <a:ext cx="1570285" cy="18927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3084B-AE78-4F71-9182-8DB4D4AB0368}">
      <dsp:nvSpPr>
        <dsp:cNvPr id="0" name=""/>
        <dsp:cNvSpPr/>
      </dsp:nvSpPr>
      <dsp:spPr>
        <a:xfrm>
          <a:off x="7149617" y="1826"/>
          <a:ext cx="2103053" cy="1261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/>
            <a:t>Предсједништво БиХ доноси </a:t>
          </a:r>
          <a:r>
            <a:rPr lang="sr-Cyrl-BA" sz="1300" kern="1200" dirty="0"/>
            <a:t>о</a:t>
          </a:r>
          <a:r>
            <a:rPr lang="hr-HR" sz="1300" kern="1200" dirty="0"/>
            <a:t>длуку о ратификацији споразума</a:t>
          </a:r>
          <a:r>
            <a:rPr lang="sr-Cyrl-BA" sz="1300" kern="1200" dirty="0"/>
            <a:t> (објава у Службеном гласнику)</a:t>
          </a:r>
          <a:endParaRPr lang="en-US" sz="1300" kern="1200" dirty="0"/>
        </a:p>
      </dsp:txBody>
      <dsp:txXfrm>
        <a:off x="7186575" y="38784"/>
        <a:ext cx="2029137" cy="1187916"/>
      </dsp:txXfrm>
    </dsp:sp>
    <dsp:sp modelId="{CEF7F563-C22C-454D-A1EB-6B797F4A6200}">
      <dsp:nvSpPr>
        <dsp:cNvPr id="0" name=""/>
        <dsp:cNvSpPr/>
      </dsp:nvSpPr>
      <dsp:spPr>
        <a:xfrm rot="5400000">
          <a:off x="6788588" y="2581569"/>
          <a:ext cx="1570285" cy="18927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9147D-3D93-4EA2-9094-26DA176A5D8F}">
      <dsp:nvSpPr>
        <dsp:cNvPr id="0" name=""/>
        <dsp:cNvSpPr/>
      </dsp:nvSpPr>
      <dsp:spPr>
        <a:xfrm>
          <a:off x="7149617" y="1579116"/>
          <a:ext cx="2103053" cy="1261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/>
            <a:t>М</a:t>
          </a:r>
          <a:r>
            <a:rPr lang="sr-Cyrl-BA" sz="1300" kern="1200" dirty="0"/>
            <a:t>ФТ БиХ</a:t>
          </a:r>
          <a:r>
            <a:rPr lang="hr-HR" sz="1300" kern="1200" dirty="0"/>
            <a:t> припрема и доставља супсидијарни споразум о преносу права и обавеза ентитетима или Брчко Дистрикту</a:t>
          </a:r>
          <a:endParaRPr lang="en-US" sz="1300" kern="1200" dirty="0"/>
        </a:p>
      </dsp:txBody>
      <dsp:txXfrm>
        <a:off x="7186575" y="1616074"/>
        <a:ext cx="2029137" cy="1187916"/>
      </dsp:txXfrm>
    </dsp:sp>
    <dsp:sp modelId="{778DA217-171E-4096-AA45-29659000C3F4}">
      <dsp:nvSpPr>
        <dsp:cNvPr id="0" name=""/>
        <dsp:cNvSpPr/>
      </dsp:nvSpPr>
      <dsp:spPr>
        <a:xfrm>
          <a:off x="7149617" y="3156407"/>
          <a:ext cx="2103053" cy="1261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300" kern="1200" dirty="0"/>
            <a:t>К</a:t>
          </a:r>
          <a:r>
            <a:rPr lang="hr-HR" sz="1300" kern="1200" dirty="0"/>
            <a:t>редитор врши процјену испуњености свих неопходних услова и проглашава кредит ефективним</a:t>
          </a:r>
          <a:endParaRPr lang="en-US" sz="1300" kern="1200" dirty="0"/>
        </a:p>
      </dsp:txBody>
      <dsp:txXfrm>
        <a:off x="7186575" y="3193365"/>
        <a:ext cx="2029137" cy="1187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7C8-AB7D-4440-B049-611B103D18AB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7EB9-7F80-49A0-9E28-9939A17ACE9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84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7C8-AB7D-4440-B049-611B103D18AB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7EB9-7F80-49A0-9E28-9939A17A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2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7C8-AB7D-4440-B049-611B103D18AB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7EB9-7F80-49A0-9E28-9939A17A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2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7C8-AB7D-4440-B049-611B103D18AB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7EB9-7F80-49A0-9E28-9939A17A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7C8-AB7D-4440-B049-611B103D18AB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7EB9-7F80-49A0-9E28-9939A17ACE9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33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7C8-AB7D-4440-B049-611B103D18AB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7EB9-7F80-49A0-9E28-9939A17A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9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7C8-AB7D-4440-B049-611B103D18AB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7EB9-7F80-49A0-9E28-9939A17A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6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7C8-AB7D-4440-B049-611B103D18AB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7EB9-7F80-49A0-9E28-9939A17A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6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7C8-AB7D-4440-B049-611B103D18AB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7EB9-7F80-49A0-9E28-9939A17A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1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9747C8-AB7D-4440-B049-611B103D18AB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E07EB9-7F80-49A0-9E28-9939A17A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5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7C8-AB7D-4440-B049-611B103D18AB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7EB9-7F80-49A0-9E28-9939A17A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9747C8-AB7D-4440-B049-611B103D18AB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CE07EB9-7F80-49A0-9E28-9939A17ACE9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94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lic@mf.vladars.r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9.svg"/><Relationship Id="rId2" Type="http://schemas.openxmlformats.org/officeDocument/2006/relationships/image" Target="../media/image3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2.png"/><Relationship Id="rId1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3D5B0-79F1-EAB2-0E08-4B82FF034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8261873" cy="3579966"/>
          </a:xfrm>
        </p:spPr>
        <p:txBody>
          <a:bodyPr>
            <a:normAutofit/>
          </a:bodyPr>
          <a:lstStyle/>
          <a:p>
            <a:r>
              <a:rPr lang="sr-Cyrl-BA" sz="4000" b="1" dirty="0">
                <a:latin typeface="+mn-lt"/>
              </a:rPr>
              <a:t>ПРИПРЕМА ПРОЈЕКАТА ЗА ФИНАНСИРАЊЕ ИЗ </a:t>
            </a:r>
            <a:r>
              <a:rPr lang="en-US" sz="4000" b="1" dirty="0">
                <a:latin typeface="+mn-lt"/>
              </a:rPr>
              <a:t/>
            </a:r>
            <a:br>
              <a:rPr lang="en-US" sz="4000" b="1" dirty="0">
                <a:latin typeface="+mn-lt"/>
              </a:rPr>
            </a:br>
            <a:r>
              <a:rPr lang="sr-Cyrl-BA" sz="4000" b="1" dirty="0">
                <a:latin typeface="+mn-lt"/>
              </a:rPr>
              <a:t>САУДИЈСКОГ ФОНДА ЗА РАЗВОЈ (</a:t>
            </a:r>
            <a:r>
              <a:rPr lang="sr-Latn-BA" sz="4000" b="1" dirty="0">
                <a:latin typeface="+mn-lt"/>
              </a:rPr>
              <a:t>SFD)</a:t>
            </a:r>
            <a:r>
              <a:rPr lang="sr-Cyrl-BA" sz="4000" b="1" dirty="0">
                <a:latin typeface="+mn-lt"/>
              </a:rPr>
              <a:t> </a:t>
            </a:r>
            <a:endParaRPr lang="en-US" sz="4000" b="1" dirty="0"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84AB3E-37BB-4B5A-0F20-9ABCC27F922B}"/>
              </a:ext>
            </a:extLst>
          </p:cNvPr>
          <p:cNvGrpSpPr/>
          <p:nvPr/>
        </p:nvGrpSpPr>
        <p:grpSpPr>
          <a:xfrm>
            <a:off x="8719151" y="465445"/>
            <a:ext cx="3388658" cy="2451351"/>
            <a:chOff x="8737080" y="366834"/>
            <a:chExt cx="3388658" cy="24513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D4940C-B9C7-6E8C-38AA-202B05972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9596" y="366834"/>
              <a:ext cx="1928131" cy="192813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C76EB1-F5E0-C987-3CCF-D6B2317E33BD}"/>
                </a:ext>
              </a:extLst>
            </p:cNvPr>
            <p:cNvSpPr txBox="1"/>
            <p:nvPr/>
          </p:nvSpPr>
          <p:spPr>
            <a:xfrm>
              <a:off x="8737080" y="2294965"/>
              <a:ext cx="3388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BA" sz="1400" b="1" dirty="0"/>
                <a:t>ВЛАДА РЕПУБЛИКЕ СРПСКЕ</a:t>
              </a:r>
            </a:p>
            <a:p>
              <a:pPr algn="ctr"/>
              <a:r>
                <a:rPr lang="sr-Cyrl-BA" sz="1400" b="1" dirty="0"/>
                <a:t>КАБИНЕТ ПРЕДСЈЕДНИКА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9000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79.jpeg">
            <a:extLst>
              <a:ext uri="{FF2B5EF4-FFF2-40B4-BE49-F238E27FC236}">
                <a16:creationId xmlns:a16="http://schemas.microsoft.com/office/drawing/2014/main" id="{CEA897B9-46F3-08BA-726A-77A8DBC129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781" y="1832477"/>
            <a:ext cx="1371600" cy="715351"/>
          </a:xfrm>
          <a:prstGeom prst="rect">
            <a:avLst/>
          </a:prstGeom>
        </p:spPr>
      </p:pic>
      <p:pic>
        <p:nvPicPr>
          <p:cNvPr id="38" name="image80.jpeg">
            <a:extLst>
              <a:ext uri="{FF2B5EF4-FFF2-40B4-BE49-F238E27FC236}">
                <a16:creationId xmlns:a16="http://schemas.microsoft.com/office/drawing/2014/main" id="{EAA78673-9EAB-790D-0EE3-E20FFC89ED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0620" y="1838631"/>
            <a:ext cx="1371600" cy="715351"/>
          </a:xfrm>
          <a:prstGeom prst="rect">
            <a:avLst/>
          </a:prstGeom>
        </p:spPr>
      </p:pic>
      <p:pic>
        <p:nvPicPr>
          <p:cNvPr id="39" name="image81.jpeg">
            <a:extLst>
              <a:ext uri="{FF2B5EF4-FFF2-40B4-BE49-F238E27FC236}">
                <a16:creationId xmlns:a16="http://schemas.microsoft.com/office/drawing/2014/main" id="{F63CF76C-8FFD-BCD0-5605-B01B31C6ECD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8682" y="1841310"/>
            <a:ext cx="1371600" cy="701904"/>
          </a:xfrm>
          <a:prstGeom prst="rect">
            <a:avLst/>
          </a:prstGeom>
        </p:spPr>
      </p:pic>
      <p:pic>
        <p:nvPicPr>
          <p:cNvPr id="40" name="image82.jpeg">
            <a:extLst>
              <a:ext uri="{FF2B5EF4-FFF2-40B4-BE49-F238E27FC236}">
                <a16:creationId xmlns:a16="http://schemas.microsoft.com/office/drawing/2014/main" id="{43B8364A-E3F1-603E-A82E-544ED9FA77E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735" y="1853087"/>
            <a:ext cx="1371600" cy="683483"/>
          </a:xfrm>
          <a:prstGeom prst="rect">
            <a:avLst/>
          </a:prstGeom>
        </p:spPr>
      </p:pic>
      <p:pic>
        <p:nvPicPr>
          <p:cNvPr id="41" name="image83.jpeg">
            <a:extLst>
              <a:ext uri="{FF2B5EF4-FFF2-40B4-BE49-F238E27FC236}">
                <a16:creationId xmlns:a16="http://schemas.microsoft.com/office/drawing/2014/main" id="{E3E738B5-E622-C62F-54F5-C9FFF2C9DBD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46770" y="1842155"/>
            <a:ext cx="1371600" cy="694415"/>
          </a:xfrm>
          <a:prstGeom prst="rect">
            <a:avLst/>
          </a:prstGeom>
        </p:spPr>
      </p:pic>
      <p:pic>
        <p:nvPicPr>
          <p:cNvPr id="42" name="image84.jpeg">
            <a:extLst>
              <a:ext uri="{FF2B5EF4-FFF2-40B4-BE49-F238E27FC236}">
                <a16:creationId xmlns:a16="http://schemas.microsoft.com/office/drawing/2014/main" id="{E6F0F0B6-BC4F-4F8E-CDC5-1C22C2A43EE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6529" y="4144646"/>
            <a:ext cx="1328851" cy="694324"/>
          </a:xfrm>
          <a:prstGeom prst="rect">
            <a:avLst/>
          </a:prstGeom>
        </p:spPr>
      </p:pic>
      <p:pic>
        <p:nvPicPr>
          <p:cNvPr id="43" name="image85.jpeg">
            <a:extLst>
              <a:ext uri="{FF2B5EF4-FFF2-40B4-BE49-F238E27FC236}">
                <a16:creationId xmlns:a16="http://schemas.microsoft.com/office/drawing/2014/main" id="{1F987594-FD2B-9F0C-A8FB-2BFA0DA4F9D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22899" y="4131916"/>
            <a:ext cx="1372692" cy="709709"/>
          </a:xfrm>
          <a:prstGeom prst="rect">
            <a:avLst/>
          </a:prstGeom>
        </p:spPr>
      </p:pic>
      <p:pic>
        <p:nvPicPr>
          <p:cNvPr id="44" name="image86.jpeg">
            <a:extLst>
              <a:ext uri="{FF2B5EF4-FFF2-40B4-BE49-F238E27FC236}">
                <a16:creationId xmlns:a16="http://schemas.microsoft.com/office/drawing/2014/main" id="{52B0B4B5-1C41-E346-1EC6-009E7586C45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6489" y="4132011"/>
            <a:ext cx="1377216" cy="704583"/>
          </a:xfrm>
          <a:prstGeom prst="rect">
            <a:avLst/>
          </a:prstGeom>
        </p:spPr>
      </p:pic>
      <p:pic>
        <p:nvPicPr>
          <p:cNvPr id="45" name="image87.jpeg">
            <a:extLst>
              <a:ext uri="{FF2B5EF4-FFF2-40B4-BE49-F238E27FC236}">
                <a16:creationId xmlns:a16="http://schemas.microsoft.com/office/drawing/2014/main" id="{DCB35E5A-038E-984C-3B38-CC32406C8F5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74306" y="4138717"/>
            <a:ext cx="1372692" cy="694415"/>
          </a:xfrm>
          <a:prstGeom prst="rect">
            <a:avLst/>
          </a:prstGeom>
        </p:spPr>
      </p:pic>
      <p:pic>
        <p:nvPicPr>
          <p:cNvPr id="46" name="image88.jpeg">
            <a:extLst>
              <a:ext uri="{FF2B5EF4-FFF2-40B4-BE49-F238E27FC236}">
                <a16:creationId xmlns:a16="http://schemas.microsoft.com/office/drawing/2014/main" id="{5E957888-9598-5707-07C2-44D4B28C756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243299" y="1838630"/>
            <a:ext cx="1372692" cy="697939"/>
          </a:xfrm>
          <a:prstGeom prst="rect">
            <a:avLst/>
          </a:prstGeom>
        </p:spPr>
      </p:pic>
      <p:sp>
        <p:nvSpPr>
          <p:cNvPr id="48" name="مربع نص 20">
            <a:extLst>
              <a:ext uri="{FF2B5EF4-FFF2-40B4-BE49-F238E27FC236}">
                <a16:creationId xmlns:a16="http://schemas.microsoft.com/office/drawing/2014/main" id="{31BA0617-735E-8A96-B188-D60769F2EAC8}"/>
              </a:ext>
            </a:extLst>
          </p:cNvPr>
          <p:cNvSpPr txBox="1"/>
          <p:nvPr/>
        </p:nvSpPr>
        <p:spPr>
          <a:xfrm>
            <a:off x="2051809" y="2723988"/>
            <a:ext cx="2169826" cy="421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5605" marR="0" algn="ctr">
              <a:lnSpc>
                <a:spcPct val="125000"/>
              </a:lnSpc>
              <a:spcBef>
                <a:spcPts val="140"/>
              </a:spcBef>
              <a:spcAft>
                <a:spcPts val="0"/>
              </a:spcAft>
            </a:pPr>
            <a:r>
              <a:rPr lang="en-US" sz="900" spc="-10" dirty="0">
                <a:solidFill>
                  <a:srgbClr val="68A15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OPEC</a:t>
            </a:r>
            <a:r>
              <a:rPr lang="en-US" sz="900" spc="-70" dirty="0">
                <a:solidFill>
                  <a:srgbClr val="68A15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solidFill>
                  <a:srgbClr val="68A15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fund</a:t>
            </a:r>
            <a:r>
              <a:rPr lang="en-US" sz="900" spc="-60" dirty="0">
                <a:solidFill>
                  <a:srgbClr val="68A15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solidFill>
                  <a:srgbClr val="68A15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900" spc="-60" dirty="0">
                <a:solidFill>
                  <a:srgbClr val="68A15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solidFill>
                  <a:srgbClr val="68A15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International Development</a:t>
            </a:r>
            <a:endParaRPr lang="en-US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9" name="مربع نص 22">
            <a:extLst>
              <a:ext uri="{FF2B5EF4-FFF2-40B4-BE49-F238E27FC236}">
                <a16:creationId xmlns:a16="http://schemas.microsoft.com/office/drawing/2014/main" id="{73A1D5B3-C697-52A6-BAA1-87F8CDDD5D9B}"/>
              </a:ext>
            </a:extLst>
          </p:cNvPr>
          <p:cNvSpPr txBox="1"/>
          <p:nvPr/>
        </p:nvSpPr>
        <p:spPr>
          <a:xfrm>
            <a:off x="4062396" y="2723200"/>
            <a:ext cx="2144172" cy="421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265" marR="0" indent="-488315">
              <a:lnSpc>
                <a:spcPct val="125000"/>
              </a:lnSpc>
              <a:spcBef>
                <a:spcPts val="140"/>
              </a:spcBef>
              <a:spcAft>
                <a:spcPts val="0"/>
              </a:spcAft>
            </a:pPr>
            <a:r>
              <a:rPr lang="en-US" sz="900" dirty="0">
                <a:solidFill>
                  <a:srgbClr val="68A15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International Fund for Agricultural Development</a:t>
            </a:r>
            <a:endParaRPr lang="en-US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0" name="مربع نص 24">
            <a:extLst>
              <a:ext uri="{FF2B5EF4-FFF2-40B4-BE49-F238E27FC236}">
                <a16:creationId xmlns:a16="http://schemas.microsoft.com/office/drawing/2014/main" id="{72CCBBCB-5254-CB59-E41C-55EAB3507AF8}"/>
              </a:ext>
            </a:extLst>
          </p:cNvPr>
          <p:cNvSpPr txBox="1"/>
          <p:nvPr/>
        </p:nvSpPr>
        <p:spPr>
          <a:xfrm>
            <a:off x="5964455" y="2724468"/>
            <a:ext cx="1962844" cy="636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935" marR="0" algn="ctr">
              <a:lnSpc>
                <a:spcPct val="125000"/>
              </a:lnSpc>
              <a:spcBef>
                <a:spcPts val="140"/>
              </a:spcBef>
              <a:spcAft>
                <a:spcPts val="0"/>
              </a:spcAft>
            </a:pP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9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Asian</a:t>
            </a:r>
            <a:r>
              <a:rPr lang="en-US" sz="9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Infrastructure</a:t>
            </a:r>
            <a:r>
              <a:rPr lang="en-US" sz="9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241935" marR="0" algn="ctr">
              <a:lnSpc>
                <a:spcPct val="125000"/>
              </a:lnSpc>
              <a:spcBef>
                <a:spcPts val="140"/>
              </a:spcBef>
              <a:spcAft>
                <a:spcPts val="0"/>
              </a:spcAft>
            </a:pP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Invest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ment Bank (AIIB)</a:t>
            </a:r>
          </a:p>
          <a:p>
            <a:pPr marL="0" marR="0">
              <a:spcBef>
                <a:spcPts val="35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" name="مربع نص 26">
            <a:extLst>
              <a:ext uri="{FF2B5EF4-FFF2-40B4-BE49-F238E27FC236}">
                <a16:creationId xmlns:a16="http://schemas.microsoft.com/office/drawing/2014/main" id="{64199D47-8DEC-EDFF-B05E-2A0F07F33F11}"/>
              </a:ext>
            </a:extLst>
          </p:cNvPr>
          <p:cNvSpPr txBox="1"/>
          <p:nvPr/>
        </p:nvSpPr>
        <p:spPr>
          <a:xfrm>
            <a:off x="7421945" y="2600302"/>
            <a:ext cx="2411652" cy="767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692150" algn="ctr" rtl="1">
              <a:lnSpc>
                <a:spcPct val="125000"/>
              </a:lnSpc>
              <a:spcBef>
                <a:spcPts val="14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Kingdom’s contribution to increasing</a:t>
            </a:r>
            <a:r>
              <a:rPr lang="en-US" sz="9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9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capital</a:t>
            </a:r>
            <a:r>
              <a:rPr lang="en-US" sz="9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9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9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International</a:t>
            </a:r>
            <a:r>
              <a:rPr lang="en-US" sz="9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Finance</a:t>
            </a:r>
            <a:r>
              <a:rPr lang="en-US" sz="900" spc="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Corporation</a:t>
            </a:r>
            <a:endParaRPr lang="en-US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2" name="مربع نص 30">
            <a:extLst>
              <a:ext uri="{FF2B5EF4-FFF2-40B4-BE49-F238E27FC236}">
                <a16:creationId xmlns:a16="http://schemas.microsoft.com/office/drawing/2014/main" id="{9F99C8A3-3891-6C87-1F59-82A79A12F9D8}"/>
              </a:ext>
            </a:extLst>
          </p:cNvPr>
          <p:cNvSpPr txBox="1"/>
          <p:nvPr/>
        </p:nvSpPr>
        <p:spPr>
          <a:xfrm>
            <a:off x="2567745" y="4881310"/>
            <a:ext cx="2861263" cy="472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429260" algn="ctr">
              <a:lnSpc>
                <a:spcPct val="125000"/>
              </a:lnSpc>
              <a:spcBef>
                <a:spcPts val="420"/>
              </a:spcBef>
            </a:pPr>
            <a:r>
              <a:rPr lang="en-US" sz="900" dirty="0">
                <a:latin typeface="Arial" panose="020B0604020202020204" pitchFamily="34" charset="0"/>
              </a:rPr>
              <a:t>International Development </a:t>
            </a:r>
          </a:p>
          <a:p>
            <a:pPr marL="269875" indent="-429260" algn="ctr">
              <a:lnSpc>
                <a:spcPct val="125000"/>
              </a:lnSpc>
              <a:spcBef>
                <a:spcPts val="420"/>
              </a:spcBef>
            </a:pPr>
            <a:r>
              <a:rPr lang="en-US" sz="900" dirty="0">
                <a:latin typeface="Arial" panose="020B0604020202020204" pitchFamily="34" charset="0"/>
              </a:rPr>
              <a:t>Association</a:t>
            </a:r>
          </a:p>
        </p:txBody>
      </p:sp>
      <p:sp>
        <p:nvSpPr>
          <p:cNvPr id="53" name="مربع نص 32">
            <a:extLst>
              <a:ext uri="{FF2B5EF4-FFF2-40B4-BE49-F238E27FC236}">
                <a16:creationId xmlns:a16="http://schemas.microsoft.com/office/drawing/2014/main" id="{03B805A1-E846-569F-2911-134B0DAF4B4C}"/>
              </a:ext>
            </a:extLst>
          </p:cNvPr>
          <p:cNvSpPr txBox="1"/>
          <p:nvPr/>
        </p:nvSpPr>
        <p:spPr>
          <a:xfrm>
            <a:off x="4856102" y="4891202"/>
            <a:ext cx="2544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</a:rPr>
              <a:t>Multilateral Investment</a:t>
            </a:r>
          </a:p>
          <a:p>
            <a:pPr algn="ctr"/>
            <a:r>
              <a:rPr lang="en-US" sz="900" dirty="0">
                <a:latin typeface="Arial" panose="020B0604020202020204" pitchFamily="34" charset="0"/>
              </a:rPr>
              <a:t> Guarantee Agency</a:t>
            </a:r>
          </a:p>
        </p:txBody>
      </p:sp>
      <p:sp>
        <p:nvSpPr>
          <p:cNvPr id="54" name="مربع نص 34">
            <a:extLst>
              <a:ext uri="{FF2B5EF4-FFF2-40B4-BE49-F238E27FC236}">
                <a16:creationId xmlns:a16="http://schemas.microsoft.com/office/drawing/2014/main" id="{0A6DC25E-CA0D-7C24-6352-7E9DFC520B38}"/>
              </a:ext>
            </a:extLst>
          </p:cNvPr>
          <p:cNvSpPr txBox="1"/>
          <p:nvPr/>
        </p:nvSpPr>
        <p:spPr>
          <a:xfrm>
            <a:off x="7214840" y="4909476"/>
            <a:ext cx="2544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</a:rPr>
              <a:t>Contribution to the budget of</a:t>
            </a:r>
          </a:p>
          <a:p>
            <a:pPr algn="ctr"/>
            <a:r>
              <a:rPr lang="en-US" sz="900" dirty="0">
                <a:latin typeface="Arial" panose="020B0604020202020204" pitchFamily="34" charset="0"/>
              </a:rPr>
              <a:t> the National Development Fund</a:t>
            </a:r>
          </a:p>
        </p:txBody>
      </p:sp>
      <p:sp>
        <p:nvSpPr>
          <p:cNvPr id="55" name="مربع نص 36">
            <a:extLst>
              <a:ext uri="{FF2B5EF4-FFF2-40B4-BE49-F238E27FC236}">
                <a16:creationId xmlns:a16="http://schemas.microsoft.com/office/drawing/2014/main" id="{BADD0106-2E4D-1374-AF9D-74232882FE75}"/>
              </a:ext>
            </a:extLst>
          </p:cNvPr>
          <p:cNvSpPr txBox="1"/>
          <p:nvPr/>
        </p:nvSpPr>
        <p:spPr>
          <a:xfrm>
            <a:off x="9688270" y="2649108"/>
            <a:ext cx="26760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</a:rPr>
              <a:t>Cultural Development Fund</a:t>
            </a:r>
          </a:p>
        </p:txBody>
      </p:sp>
      <p:sp>
        <p:nvSpPr>
          <p:cNvPr id="56" name="مربع نص 50">
            <a:extLst>
              <a:ext uri="{FF2B5EF4-FFF2-40B4-BE49-F238E27FC236}">
                <a16:creationId xmlns:a16="http://schemas.microsoft.com/office/drawing/2014/main" id="{19C3A715-05ED-7981-F05B-A498BF66B269}"/>
              </a:ext>
            </a:extLst>
          </p:cNvPr>
          <p:cNvSpPr txBox="1"/>
          <p:nvPr/>
        </p:nvSpPr>
        <p:spPr>
          <a:xfrm>
            <a:off x="583113" y="3358271"/>
            <a:ext cx="2022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-10" dirty="0">
                <a:solidFill>
                  <a:srgbClr val="41AD49"/>
                </a:solidFill>
                <a:latin typeface="Arial" panose="020B0604020202020204" pitchFamily="34" charset="0"/>
              </a:rPr>
              <a:t>22,100</a:t>
            </a:r>
          </a:p>
          <a:p>
            <a:pPr algn="ctr"/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11,952</a:t>
            </a:r>
          </a:p>
        </p:txBody>
      </p:sp>
      <p:sp>
        <p:nvSpPr>
          <p:cNvPr id="57" name="مربع نص 53">
            <a:extLst>
              <a:ext uri="{FF2B5EF4-FFF2-40B4-BE49-F238E27FC236}">
                <a16:creationId xmlns:a16="http://schemas.microsoft.com/office/drawing/2014/main" id="{753FC2A8-70D1-2807-0772-57BDA2C09355}"/>
              </a:ext>
            </a:extLst>
          </p:cNvPr>
          <p:cNvSpPr txBox="1"/>
          <p:nvPr/>
        </p:nvSpPr>
        <p:spPr>
          <a:xfrm>
            <a:off x="2344084" y="3321756"/>
            <a:ext cx="2064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-10" dirty="0">
                <a:solidFill>
                  <a:srgbClr val="41AD49"/>
                </a:solidFill>
                <a:latin typeface="Arial" panose="020B0604020202020204" pitchFamily="34" charset="0"/>
              </a:rPr>
              <a:t>365,261</a:t>
            </a:r>
          </a:p>
          <a:p>
            <a:pPr algn="ctr"/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273,801</a:t>
            </a:r>
          </a:p>
        </p:txBody>
      </p:sp>
      <p:sp>
        <p:nvSpPr>
          <p:cNvPr id="58" name="مربع نص 54">
            <a:extLst>
              <a:ext uri="{FF2B5EF4-FFF2-40B4-BE49-F238E27FC236}">
                <a16:creationId xmlns:a16="http://schemas.microsoft.com/office/drawing/2014/main" id="{606F8BC0-7D69-386C-CB6C-F673782BEBE1}"/>
              </a:ext>
            </a:extLst>
          </p:cNvPr>
          <p:cNvSpPr txBox="1"/>
          <p:nvPr/>
        </p:nvSpPr>
        <p:spPr>
          <a:xfrm>
            <a:off x="4628717" y="3321756"/>
            <a:ext cx="1011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-10" dirty="0">
                <a:solidFill>
                  <a:srgbClr val="41AD49"/>
                </a:solidFill>
                <a:latin typeface="Arial" panose="020B0604020202020204" pitchFamily="34" charset="0"/>
              </a:rPr>
              <a:t>116,000</a:t>
            </a:r>
          </a:p>
          <a:p>
            <a:pPr algn="ctr"/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116,000</a:t>
            </a:r>
          </a:p>
        </p:txBody>
      </p:sp>
      <p:sp>
        <p:nvSpPr>
          <p:cNvPr id="59" name="مربع نص 55">
            <a:extLst>
              <a:ext uri="{FF2B5EF4-FFF2-40B4-BE49-F238E27FC236}">
                <a16:creationId xmlns:a16="http://schemas.microsoft.com/office/drawing/2014/main" id="{FCD30F12-20F9-F0AA-46BF-B18748DE5D5D}"/>
              </a:ext>
            </a:extLst>
          </p:cNvPr>
          <p:cNvSpPr txBox="1"/>
          <p:nvPr/>
        </p:nvSpPr>
        <p:spPr>
          <a:xfrm>
            <a:off x="6537770" y="3321756"/>
            <a:ext cx="1011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-10" dirty="0">
                <a:solidFill>
                  <a:srgbClr val="41AD49"/>
                </a:solidFill>
                <a:latin typeface="Arial" panose="020B0604020202020204" pitchFamily="34" charset="0"/>
              </a:rPr>
              <a:t>508,900</a:t>
            </a:r>
          </a:p>
          <a:p>
            <a:pPr algn="ctr"/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508,900</a:t>
            </a:r>
          </a:p>
        </p:txBody>
      </p:sp>
      <p:sp>
        <p:nvSpPr>
          <p:cNvPr id="60" name="مربع نص 56">
            <a:extLst>
              <a:ext uri="{FF2B5EF4-FFF2-40B4-BE49-F238E27FC236}">
                <a16:creationId xmlns:a16="http://schemas.microsoft.com/office/drawing/2014/main" id="{74BF558A-6A79-6A44-BF29-8DA91D21D5AD}"/>
              </a:ext>
            </a:extLst>
          </p:cNvPr>
          <p:cNvSpPr txBox="1"/>
          <p:nvPr/>
        </p:nvSpPr>
        <p:spPr>
          <a:xfrm>
            <a:off x="8426805" y="3321756"/>
            <a:ext cx="1011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-10" dirty="0">
                <a:solidFill>
                  <a:srgbClr val="41AD49"/>
                </a:solidFill>
                <a:latin typeface="Arial" panose="020B0604020202020204" pitchFamily="34" charset="0"/>
              </a:rPr>
              <a:t>215,637</a:t>
            </a:r>
          </a:p>
          <a:p>
            <a:pPr algn="ctr"/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151,130</a:t>
            </a:r>
          </a:p>
        </p:txBody>
      </p:sp>
      <p:sp>
        <p:nvSpPr>
          <p:cNvPr id="61" name="مربع نص 65">
            <a:extLst>
              <a:ext uri="{FF2B5EF4-FFF2-40B4-BE49-F238E27FC236}">
                <a16:creationId xmlns:a16="http://schemas.microsoft.com/office/drawing/2014/main" id="{E3A0F1B3-1C78-350E-34EE-8D3EBA21265E}"/>
              </a:ext>
            </a:extLst>
          </p:cNvPr>
          <p:cNvSpPr txBox="1"/>
          <p:nvPr/>
        </p:nvSpPr>
        <p:spPr>
          <a:xfrm>
            <a:off x="3403480" y="5377754"/>
            <a:ext cx="1011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-10" dirty="0">
                <a:solidFill>
                  <a:srgbClr val="41AD49"/>
                </a:solidFill>
                <a:latin typeface="Arial" panose="020B0604020202020204" pitchFamily="34" charset="0"/>
              </a:rPr>
              <a:t>2,434,194</a:t>
            </a:r>
          </a:p>
          <a:p>
            <a:pPr algn="ctr"/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1,363,221</a:t>
            </a:r>
          </a:p>
        </p:txBody>
      </p:sp>
      <p:sp>
        <p:nvSpPr>
          <p:cNvPr id="62" name="مربع نص 66">
            <a:extLst>
              <a:ext uri="{FF2B5EF4-FFF2-40B4-BE49-F238E27FC236}">
                <a16:creationId xmlns:a16="http://schemas.microsoft.com/office/drawing/2014/main" id="{868E3D14-1D06-6701-47D3-FE803DEDB6F5}"/>
              </a:ext>
            </a:extLst>
          </p:cNvPr>
          <p:cNvSpPr txBox="1"/>
          <p:nvPr/>
        </p:nvSpPr>
        <p:spPr>
          <a:xfrm>
            <a:off x="5689332" y="5377754"/>
            <a:ext cx="1011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-10" dirty="0">
                <a:solidFill>
                  <a:srgbClr val="41AD49"/>
                </a:solidFill>
                <a:latin typeface="Arial" panose="020B0604020202020204" pitchFamily="34" charset="0"/>
              </a:rPr>
              <a:t>25,871</a:t>
            </a:r>
          </a:p>
          <a:p>
            <a:pPr algn="ctr"/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4,566</a:t>
            </a:r>
          </a:p>
        </p:txBody>
      </p:sp>
      <p:sp>
        <p:nvSpPr>
          <p:cNvPr id="63" name="مربع نص 67">
            <a:extLst>
              <a:ext uri="{FF2B5EF4-FFF2-40B4-BE49-F238E27FC236}">
                <a16:creationId xmlns:a16="http://schemas.microsoft.com/office/drawing/2014/main" id="{A63FBC4F-F800-8497-E6BA-2D356DE95076}"/>
              </a:ext>
            </a:extLst>
          </p:cNvPr>
          <p:cNvSpPr txBox="1"/>
          <p:nvPr/>
        </p:nvSpPr>
        <p:spPr>
          <a:xfrm>
            <a:off x="7954887" y="5377754"/>
            <a:ext cx="1011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-10" dirty="0">
                <a:solidFill>
                  <a:srgbClr val="41AD49"/>
                </a:solidFill>
                <a:latin typeface="Arial" panose="020B0604020202020204" pitchFamily="34" charset="0"/>
              </a:rPr>
              <a:t>5,850</a:t>
            </a:r>
          </a:p>
          <a:p>
            <a:pPr algn="ctr"/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5,850</a:t>
            </a:r>
          </a:p>
        </p:txBody>
      </p:sp>
      <p:sp>
        <p:nvSpPr>
          <p:cNvPr id="64" name="مربع نص 68">
            <a:extLst>
              <a:ext uri="{FF2B5EF4-FFF2-40B4-BE49-F238E27FC236}">
                <a16:creationId xmlns:a16="http://schemas.microsoft.com/office/drawing/2014/main" id="{09EB2306-C461-3B78-C474-0400F449E3FC}"/>
              </a:ext>
            </a:extLst>
          </p:cNvPr>
          <p:cNvSpPr txBox="1"/>
          <p:nvPr/>
        </p:nvSpPr>
        <p:spPr>
          <a:xfrm>
            <a:off x="10390991" y="3321756"/>
            <a:ext cx="1011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-10" dirty="0">
                <a:solidFill>
                  <a:srgbClr val="41AD49"/>
                </a:solidFill>
                <a:latin typeface="Arial" panose="020B0604020202020204" pitchFamily="34" charset="0"/>
              </a:rPr>
              <a:t>131,900</a:t>
            </a:r>
          </a:p>
          <a:p>
            <a:pPr algn="ctr"/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65,333</a:t>
            </a:r>
          </a:p>
        </p:txBody>
      </p:sp>
      <p:sp>
        <p:nvSpPr>
          <p:cNvPr id="65" name="مربع نص 69">
            <a:extLst>
              <a:ext uri="{FF2B5EF4-FFF2-40B4-BE49-F238E27FC236}">
                <a16:creationId xmlns:a16="http://schemas.microsoft.com/office/drawing/2014/main" id="{1CC68B5F-DFAE-F740-3BA5-F98223C8C606}"/>
              </a:ext>
            </a:extLst>
          </p:cNvPr>
          <p:cNvSpPr txBox="1"/>
          <p:nvPr/>
        </p:nvSpPr>
        <p:spPr>
          <a:xfrm>
            <a:off x="1145189" y="5377754"/>
            <a:ext cx="1011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-10" dirty="0">
                <a:solidFill>
                  <a:srgbClr val="41AD49"/>
                </a:solidFill>
                <a:latin typeface="Arial" panose="020B0604020202020204" pitchFamily="34" charset="0"/>
              </a:rPr>
              <a:t>10,000</a:t>
            </a:r>
          </a:p>
          <a:p>
            <a:pPr algn="ctr"/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4,000</a:t>
            </a:r>
          </a:p>
        </p:txBody>
      </p:sp>
      <p:grpSp>
        <p:nvGrpSpPr>
          <p:cNvPr id="66" name="docshapegroup1395">
            <a:extLst>
              <a:ext uri="{FF2B5EF4-FFF2-40B4-BE49-F238E27FC236}">
                <a16:creationId xmlns:a16="http://schemas.microsoft.com/office/drawing/2014/main" id="{71F3C2F4-34E0-8E79-5CC4-4DC8A5EE99C1}"/>
              </a:ext>
            </a:extLst>
          </p:cNvPr>
          <p:cNvGrpSpPr>
            <a:grpSpLocks/>
          </p:cNvGrpSpPr>
          <p:nvPr/>
        </p:nvGrpSpPr>
        <p:grpSpPr bwMode="auto">
          <a:xfrm>
            <a:off x="10405561" y="6006341"/>
            <a:ext cx="1317625" cy="173355"/>
            <a:chOff x="0" y="0"/>
            <a:chExt cx="2075" cy="273"/>
          </a:xfrm>
        </p:grpSpPr>
        <p:sp>
          <p:nvSpPr>
            <p:cNvPr id="67" name="docshape1396">
              <a:extLst>
                <a:ext uri="{FF2B5EF4-FFF2-40B4-BE49-F238E27FC236}">
                  <a16:creationId xmlns:a16="http://schemas.microsoft.com/office/drawing/2014/main" id="{0FA28091-627D-E0DA-B8DD-CCB675DBE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7" y="0"/>
              <a:ext cx="1038" cy="273"/>
            </a:xfrm>
            <a:prstGeom prst="rect">
              <a:avLst/>
            </a:prstGeom>
            <a:solidFill>
              <a:srgbClr val="41A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90805" marR="0">
                <a:spcBef>
                  <a:spcPts val="310"/>
                </a:spcBef>
                <a:spcAft>
                  <a:spcPts val="0"/>
                </a:spcAft>
              </a:pPr>
              <a:r>
                <a:rPr lang="sr-Cyrl-BA" sz="600" spc="-1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Обавеза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8" name="docshape1397">
              <a:extLst>
                <a:ext uri="{FF2B5EF4-FFF2-40B4-BE49-F238E27FC236}">
                  <a16:creationId xmlns:a16="http://schemas.microsoft.com/office/drawing/2014/main" id="{B3C11531-E82C-2E26-2CA3-6A298CEAE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038" cy="273"/>
            </a:xfrm>
            <a:prstGeom prst="rect">
              <a:avLst/>
            </a:prstGeom>
            <a:solidFill>
              <a:srgbClr val="006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93980" marR="0">
                <a:spcBef>
                  <a:spcPts val="270"/>
                </a:spcBef>
                <a:spcAft>
                  <a:spcPts val="0"/>
                </a:spcAft>
              </a:pPr>
              <a:r>
                <a:rPr lang="sr-Cyrl-BA" sz="600" spc="-1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Исплата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69" name="مربع نص 76">
            <a:extLst>
              <a:ext uri="{FF2B5EF4-FFF2-40B4-BE49-F238E27FC236}">
                <a16:creationId xmlns:a16="http://schemas.microsoft.com/office/drawing/2014/main" id="{36C2590C-6284-9325-DBD2-B118FA9271FB}"/>
              </a:ext>
            </a:extLst>
          </p:cNvPr>
          <p:cNvSpPr txBox="1"/>
          <p:nvPr/>
        </p:nvSpPr>
        <p:spPr>
          <a:xfrm>
            <a:off x="9548640" y="4324897"/>
            <a:ext cx="25447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325"/>
              </a:spcBef>
              <a:spcAft>
                <a:spcPts val="0"/>
              </a:spcAft>
            </a:pPr>
            <a:r>
              <a:rPr lang="sr-Cyrl-BA" sz="1500" b="1" u="sng" dirty="0">
                <a:solidFill>
                  <a:srgbClr val="0070C0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Укупно по институцијама</a:t>
            </a:r>
            <a:endParaRPr lang="en-US" sz="1500" b="1" u="sng" dirty="0">
              <a:solidFill>
                <a:srgbClr val="0070C0"/>
              </a:solidFill>
              <a:effectLst/>
              <a:latin typeface="Lucida Sans" panose="020B0602030504020204" pitchFamily="34" charset="0"/>
              <a:ea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70" name="مربع نص 77">
            <a:extLst>
              <a:ext uri="{FF2B5EF4-FFF2-40B4-BE49-F238E27FC236}">
                <a16:creationId xmlns:a16="http://schemas.microsoft.com/office/drawing/2014/main" id="{02534327-AA4D-62DE-E4ED-1FC11285DCDD}"/>
              </a:ext>
            </a:extLst>
          </p:cNvPr>
          <p:cNvSpPr txBox="1"/>
          <p:nvPr/>
        </p:nvSpPr>
        <p:spPr>
          <a:xfrm>
            <a:off x="9116174" y="4795543"/>
            <a:ext cx="2871012" cy="582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2015" marR="0">
              <a:spcBef>
                <a:spcPts val="705"/>
              </a:spcBef>
              <a:spcAft>
                <a:spcPts val="0"/>
              </a:spcAft>
            </a:pPr>
            <a:r>
              <a:rPr lang="en-US" sz="1300" b="1" spc="-10" dirty="0">
                <a:solidFill>
                  <a:srgbClr val="41AD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11,049,468</a:t>
            </a:r>
          </a:p>
          <a:p>
            <a:pPr marL="882015" marR="0">
              <a:spcBef>
                <a:spcPts val="705"/>
              </a:spcBef>
              <a:spcAft>
                <a:spcPts val="0"/>
              </a:spcAft>
            </a:pPr>
            <a:r>
              <a:rPr lang="en-US" sz="1300" b="1" spc="-10" dirty="0">
                <a:solidFill>
                  <a:srgbClr val="41AD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7,039,260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A73EC30-23D2-273C-439D-CB0B1EA1A20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  <p:sp>
        <p:nvSpPr>
          <p:cNvPr id="73" name="مربع نص 18">
            <a:extLst>
              <a:ext uri="{FF2B5EF4-FFF2-40B4-BE49-F238E27FC236}">
                <a16:creationId xmlns:a16="http://schemas.microsoft.com/office/drawing/2014/main" id="{65EBE371-9B73-8A88-4D2B-2B1AAF0AB599}"/>
              </a:ext>
            </a:extLst>
          </p:cNvPr>
          <p:cNvSpPr txBox="1"/>
          <p:nvPr/>
        </p:nvSpPr>
        <p:spPr>
          <a:xfrm>
            <a:off x="779930" y="2781895"/>
            <a:ext cx="1564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5605" marR="0">
              <a:spcBef>
                <a:spcPts val="140"/>
              </a:spcBef>
              <a:spcAft>
                <a:spcPts val="0"/>
              </a:spcAft>
            </a:pP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African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Development</a:t>
            </a:r>
            <a:r>
              <a:rPr lang="en-US" sz="9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Bank</a:t>
            </a:r>
            <a:endParaRPr lang="en-US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4" name="مربع نص 20">
            <a:extLst>
              <a:ext uri="{FF2B5EF4-FFF2-40B4-BE49-F238E27FC236}">
                <a16:creationId xmlns:a16="http://schemas.microsoft.com/office/drawing/2014/main" id="{9A8383B0-B78A-BF92-4185-0FD5DBD1D43C}"/>
              </a:ext>
            </a:extLst>
          </p:cNvPr>
          <p:cNvSpPr txBox="1"/>
          <p:nvPr/>
        </p:nvSpPr>
        <p:spPr>
          <a:xfrm>
            <a:off x="2051633" y="2725256"/>
            <a:ext cx="2169826" cy="421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5605" marR="0" algn="ctr">
              <a:lnSpc>
                <a:spcPct val="125000"/>
              </a:lnSpc>
              <a:spcBef>
                <a:spcPts val="140"/>
              </a:spcBef>
              <a:spcAft>
                <a:spcPts val="0"/>
              </a:spcAft>
            </a:pP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OPEC</a:t>
            </a:r>
            <a:r>
              <a:rPr lang="en-US" sz="900" spc="-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fund</a:t>
            </a:r>
            <a:r>
              <a:rPr lang="en-US" sz="9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9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International Development</a:t>
            </a:r>
            <a:endParaRPr lang="en-US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5" name="مربع نص 22">
            <a:extLst>
              <a:ext uri="{FF2B5EF4-FFF2-40B4-BE49-F238E27FC236}">
                <a16:creationId xmlns:a16="http://schemas.microsoft.com/office/drawing/2014/main" id="{210522A7-A057-790C-74B1-59D7CCB28CE5}"/>
              </a:ext>
            </a:extLst>
          </p:cNvPr>
          <p:cNvSpPr txBox="1"/>
          <p:nvPr/>
        </p:nvSpPr>
        <p:spPr>
          <a:xfrm>
            <a:off x="4062220" y="2724468"/>
            <a:ext cx="2144172" cy="421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265" marR="0" indent="-488315">
              <a:lnSpc>
                <a:spcPct val="125000"/>
              </a:lnSpc>
              <a:spcBef>
                <a:spcPts val="14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International Fund for Agricultural Development</a:t>
            </a:r>
          </a:p>
        </p:txBody>
      </p:sp>
      <p:sp>
        <p:nvSpPr>
          <p:cNvPr id="77" name="مربع نص 18">
            <a:extLst>
              <a:ext uri="{FF2B5EF4-FFF2-40B4-BE49-F238E27FC236}">
                <a16:creationId xmlns:a16="http://schemas.microsoft.com/office/drawing/2014/main" id="{7AE1FB54-95D1-EE14-E38B-8341010FF54E}"/>
              </a:ext>
            </a:extLst>
          </p:cNvPr>
          <p:cNvSpPr txBox="1"/>
          <p:nvPr/>
        </p:nvSpPr>
        <p:spPr>
          <a:xfrm>
            <a:off x="-67460" y="5029702"/>
            <a:ext cx="19421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5605" marR="0" algn="ctr">
              <a:spcBef>
                <a:spcPts val="140"/>
              </a:spcBef>
              <a:spcAft>
                <a:spcPts val="0"/>
              </a:spcAft>
            </a:pPr>
            <a:r>
              <a:rPr lang="bs-Latn-BA" sz="900" spc="-10" dirty="0">
                <a:latin typeface="Arial" panose="020B0604020202020204" pitchFamily="34" charset="0"/>
                <a:ea typeface="Arial" panose="020B0604020202020204" pitchFamily="34" charset="0"/>
              </a:rPr>
              <a:t>UNICEF</a:t>
            </a:r>
            <a:endParaRPr lang="en-US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236FA8-3414-7AC4-1931-BC532B1AE376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+mn-lt"/>
              </a:rPr>
              <a:t>Допринос Краљевине међународним развојним институцијама и средства плаћена из сопствених средстава SFD</a:t>
            </a:r>
          </a:p>
        </p:txBody>
      </p:sp>
    </p:spTree>
    <p:extLst>
      <p:ext uri="{BB962C8B-B14F-4D97-AF65-F5344CB8AC3E}">
        <p14:creationId xmlns:p14="http://schemas.microsoft.com/office/powerpoint/2010/main" val="57780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CAEC73C-BDD2-5096-149D-7E9B85EFC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224074"/>
              </p:ext>
            </p:extLst>
          </p:nvPr>
        </p:nvGraphicFramePr>
        <p:xfrm>
          <a:off x="384628" y="1037992"/>
          <a:ext cx="11422743" cy="5090062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5616757">
                  <a:extLst>
                    <a:ext uri="{9D8B030D-6E8A-4147-A177-3AD203B41FA5}">
                      <a16:colId xmlns:a16="http://schemas.microsoft.com/office/drawing/2014/main" val="111761871"/>
                    </a:ext>
                  </a:extLst>
                </a:gridCol>
                <a:gridCol w="5805986">
                  <a:extLst>
                    <a:ext uri="{9D8B030D-6E8A-4147-A177-3AD203B41FA5}">
                      <a16:colId xmlns:a16="http://schemas.microsoft.com/office/drawing/2014/main" val="1252740154"/>
                    </a:ext>
                  </a:extLst>
                </a:gridCol>
              </a:tblGrid>
              <a:tr h="231045">
                <a:tc>
                  <a:txBody>
                    <a:bodyPr/>
                    <a:lstStyle/>
                    <a:p>
                      <a:pPr marL="1355090" marR="13671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DejaVu Sans"/>
                          <a:cs typeface="Arial" panose="020B0604020202020204" pitchFamily="34" charset="0"/>
                        </a:rPr>
                        <a:t>Body</a:t>
                      </a:r>
                      <a:endParaRPr lang="en-US" sz="1200" dirty="0">
                        <a:effectLst/>
                        <a:latin typeface="+mn-lt"/>
                        <a:ea typeface="DejaVu Sans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90" marR="73152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DejaVu Sans"/>
                          <a:cs typeface="Arial" panose="020B0604020202020204" pitchFamily="34" charset="0"/>
                        </a:rPr>
                        <a:t>Body</a:t>
                      </a:r>
                      <a:endParaRPr lang="en-US" sz="1200" dirty="0">
                        <a:effectLst/>
                        <a:latin typeface="+mn-lt"/>
                        <a:ea typeface="DejaVu Sans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734320"/>
                  </a:ext>
                </a:extLst>
              </a:tr>
              <a:tr h="193562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Italian Credit Bank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International Bank for Reconstruction and Development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008199"/>
                  </a:ext>
                </a:extLst>
              </a:tr>
              <a:tr h="192947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Yugoslav Bank for International Economic Cooperation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International Monetary Fund (IMF)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960091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 err="1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Skandinaviska</a:t>
                      </a: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kern="1200" dirty="0" err="1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Enskilda</a:t>
                      </a: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Bank (SEB)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United Nations Development </a:t>
                      </a:r>
                      <a:r>
                        <a:rPr lang="en-US" sz="1000" b="1" i="0" u="none" strike="noStrike" kern="1200" dirty="0" err="1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(UNDP)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406138"/>
                  </a:ext>
                </a:extLst>
              </a:tr>
              <a:tr h="175742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Swedish International Development Agency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International Development Association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467534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Swiss Agency for Development and Cooperation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World Food Program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750938"/>
                  </a:ext>
                </a:extLst>
              </a:tr>
              <a:tr h="182501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Overseas Development Administration (British Agency)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International Fund for Agricultural Development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88240"/>
                  </a:ext>
                </a:extLst>
              </a:tr>
              <a:tr h="192947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Danish International Development Agency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Islamic Development Bank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46988"/>
                  </a:ext>
                </a:extLst>
              </a:tr>
              <a:tr h="199706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Fonds Pour Industrialisation des Pays en </a:t>
                      </a:r>
                      <a:r>
                        <a:rPr lang="fr-FR" sz="1000" b="1" i="0" u="none" strike="noStrike" kern="1200" dirty="0" err="1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Development</a:t>
                      </a:r>
                      <a:r>
                        <a:rPr lang="fr-FR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(Denmark)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OPEC Fund for International Development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232914"/>
                  </a:ext>
                </a:extLst>
              </a:tr>
              <a:tr h="168368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 err="1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Kreditanstalt</a:t>
                      </a: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en-US" sz="1000" b="1" i="0" u="none" strike="noStrike" kern="1200" dirty="0" err="1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Wiederaufbau</a:t>
                      </a: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KFW (Germany)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African Development Bank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014919"/>
                  </a:ext>
                </a:extLst>
              </a:tr>
              <a:tr h="175742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Deutsche Bank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Arab Bank for Economic Development in Africa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830009"/>
                  </a:ext>
                </a:extLst>
              </a:tr>
              <a:tr h="175742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Coopération Française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Arab Fund for Economic and Social Development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508467"/>
                  </a:ext>
                </a:extLst>
              </a:tr>
              <a:tr h="196633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 err="1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Caisse</a:t>
                      </a: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Centrale de la Cooperation </a:t>
                      </a:r>
                      <a:r>
                        <a:rPr lang="en-US" sz="1000" b="1" i="0" u="none" strike="noStrike" kern="1200" dirty="0" err="1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Economique</a:t>
                      </a: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CCCE (France)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Commonwealth Development Corporation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2243"/>
                  </a:ext>
                </a:extLst>
              </a:tr>
              <a:tr h="175742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 err="1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Agence</a:t>
                      </a: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française de </a:t>
                      </a:r>
                      <a:r>
                        <a:rPr lang="en-US" sz="1000" b="1" i="0" u="none" strike="noStrike" kern="1200" dirty="0" err="1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développement</a:t>
                      </a:r>
                      <a:endParaRPr lang="en-US" sz="1000" b="1" i="0" u="none" strike="noStrike" kern="1200" dirty="0">
                        <a:solidFill>
                          <a:srgbClr val="6D6E7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African Development Fund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086488"/>
                  </a:ext>
                </a:extLst>
              </a:tr>
              <a:tr h="182501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Societe Pour L’Expansion des Exportations, SEE (Canada)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Regional Development Fund for the Economic Union of the West African Countries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885"/>
                  </a:ext>
                </a:extLst>
              </a:tr>
              <a:tr h="192947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Canadian International Development Agency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ECOWAS Bank for Investment and Development (EBID)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280074"/>
                  </a:ext>
                </a:extLst>
              </a:tr>
              <a:tr h="172054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United States Agency for International Development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Development Bank of Central African States (BDEAC)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043843"/>
                  </a:ext>
                </a:extLst>
              </a:tr>
              <a:tr h="203393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 - American Development Bank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Senegal River Basin Development Organization (OMVS)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332359"/>
                  </a:ext>
                </a:extLst>
              </a:tr>
              <a:tr h="189260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Millennium Challenge Corporation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Eastern and Southern African Trade and Development Bank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018383"/>
                  </a:ext>
                </a:extLst>
              </a:tr>
              <a:tr h="186188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Export - Import Bank of the United States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Kuwaiti Fund for Arab Economic Development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98900"/>
                  </a:ext>
                </a:extLst>
              </a:tr>
              <a:tr h="178814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Caribbean Development Bank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Abu Dhabi Fund for Development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431936"/>
                  </a:ext>
                </a:extLst>
              </a:tr>
              <a:tr h="168368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Export - Import Bank of China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Iraqi Fund for External Development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755046"/>
                  </a:ext>
                </a:extLst>
              </a:tr>
              <a:tr h="189260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Overseas Economic Cooperation Fund (OECF)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European Fund for Development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68961"/>
                  </a:ext>
                </a:extLst>
              </a:tr>
              <a:tr h="189260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Export - Import Bank of Japan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European Investment Fund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194263"/>
                  </a:ext>
                </a:extLst>
              </a:tr>
              <a:tr h="196633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Japan Bank for International Cooperation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European Common Market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280939"/>
                  </a:ext>
                </a:extLst>
              </a:tr>
              <a:tr h="245178"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Asian Development Bank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825500" marR="73088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 dirty="0">
                          <a:solidFill>
                            <a:srgbClr val="6D6E7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European Bank for Reconstruction and Development (EBRD)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21455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72F5065-C0C5-CB1E-E49D-3AACB2EDD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C31463-FF32-CD9D-46F2-C12FF332D182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7513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+mn-lt"/>
              </a:rPr>
              <a:t>Партнери </a:t>
            </a:r>
            <a:r>
              <a:rPr lang="en-US" sz="4000" dirty="0">
                <a:latin typeface="+mn-lt"/>
              </a:rPr>
              <a:t>SFD</a:t>
            </a:r>
          </a:p>
        </p:txBody>
      </p:sp>
    </p:spTree>
    <p:extLst>
      <p:ext uri="{BB962C8B-B14F-4D97-AF65-F5344CB8AC3E}">
        <p14:creationId xmlns:p14="http://schemas.microsoft.com/office/powerpoint/2010/main" val="361368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24C1-C28E-8C83-4901-932EFF8D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6362"/>
          </a:xfrm>
        </p:spPr>
        <p:txBody>
          <a:bodyPr/>
          <a:lstStyle/>
          <a:p>
            <a:r>
              <a:rPr lang="sr-Cyrl-BA" dirty="0">
                <a:latin typeface="+mn-lt"/>
              </a:rPr>
              <a:t>Примјер из праксе: студије случаја</a:t>
            </a:r>
            <a:endParaRPr lang="en-US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87406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1042E69-9CDE-96E8-A6B3-3ABF2F7A95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02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8DC6F-EDA7-93F4-9C1D-D392F9B6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3600" dirty="0">
                <a:latin typeface="+mn-lt"/>
              </a:rPr>
              <a:t>Поступци и процедуре за закључивање међународних споразума</a:t>
            </a:r>
            <a:br>
              <a:rPr lang="sr-Cyrl-BA" sz="3600" dirty="0">
                <a:latin typeface="+mn-lt"/>
              </a:rPr>
            </a:br>
            <a:r>
              <a:rPr lang="sr-Cyrl-BA" sz="3600" dirty="0">
                <a:latin typeface="+mn-lt"/>
              </a:rPr>
              <a:t> (примјер: кредит) </a:t>
            </a:r>
            <a:endParaRPr lang="en-US" sz="3600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772726"/>
              </p:ext>
            </p:extLst>
          </p:nvPr>
        </p:nvGraphicFramePr>
        <p:xfrm>
          <a:off x="1096963" y="1846263"/>
          <a:ext cx="10808166" cy="442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C0EAB31-0EA6-ED88-AEE6-18B8FAD0F9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5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+mn-lt"/>
              </a:rPr>
              <a:t>Програм јавних инвестиција Републике Српске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845733"/>
            <a:ext cx="10461813" cy="4793371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sr-Cyrl-BA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Пракса показује да постоје различита рјешења у вези начина припреме и спровођења дугорочних инвестиционих планова јавног сектора, али се, са мањим одступањима, могу идентификовати сљедеће основне фазе:</a:t>
            </a:r>
            <a:endParaRPr lang="en-US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Cyrl-BA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припремне радње,</a:t>
            </a:r>
            <a:endParaRPr lang="en-US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Cyrl-BA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дефинисање инвестиционог програма,</a:t>
            </a:r>
            <a:endParaRPr lang="en-US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Cyrl-BA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прелиминарна процјена способности плаћања јавног сектора (дужнички капацитет),</a:t>
            </a:r>
            <a:endParaRPr lang="en-US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Cyrl-BA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прорачун вриједности за новац (</a:t>
            </a:r>
            <a:r>
              <a:rPr lang="sr-Cyrl-BA" sz="16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VfM</a:t>
            </a:r>
            <a:r>
              <a:rPr lang="sr-Cyrl-BA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Cyrl-BA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ужи избор пројеката,</a:t>
            </a:r>
            <a:endParaRPr lang="en-US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Cyrl-BA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процјена способности плаћања јавног сектора и вриједности за новац за појединачне пројекте и</a:t>
            </a:r>
            <a:endParaRPr lang="en-US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r-Cyrl-BA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избор модела за реализацију пројекта. </a:t>
            </a:r>
          </a:p>
          <a:p>
            <a:pPr marL="0" lvl="0"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sr-Cyrl-BA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Свака од наведених фаза садржи детаљне и стручне анализе и прорачуне у складу са стратешким развојним плановима и потребама друштва, али и ограничењима због расположивих ресурса и инструмената за њихову реализацију.</a:t>
            </a:r>
            <a:endParaRPr lang="en-US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EAB31-0EA6-ED88-AEE6-18B8FAD0F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30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+mn-lt"/>
              </a:rPr>
              <a:t>Анализа трошкова и користи и вриједност за новац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BA" sz="1800" dirty="0"/>
          </a:p>
          <a:p>
            <a:pPr marL="0" indent="0">
              <a:buNone/>
            </a:pPr>
            <a:endParaRPr lang="sr-Cyrl-BA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sr-Cyrl-BA" sz="1800" dirty="0"/>
              <a:t>Вриједност за новац (</a:t>
            </a:r>
            <a:r>
              <a:rPr lang="sr-Cyrl-BA" sz="1800" i="1" dirty="0"/>
              <a:t>VfM</a:t>
            </a:r>
            <a:r>
              <a:rPr lang="sr-Cyrl-BA" sz="1800" dirty="0"/>
              <a:t>) је појам којим се наглашава постизање додатне вриједности пројекта при избору одређене опције, због чега га треба разликовати од нешто једноставније анализе трошкова и користи (енг. </a:t>
            </a:r>
            <a:r>
              <a:rPr lang="sr-Cyrl-BA" sz="1800" i="1" dirty="0"/>
              <a:t>Cost-Benefit Analysis - CBA</a:t>
            </a:r>
            <a:r>
              <a:rPr lang="sr-Cyrl-BA" sz="1800" dirty="0"/>
              <a:t>), која се традиционално употребљава у оцјени инвестиционих пројеката</a:t>
            </a:r>
            <a:r>
              <a:rPr lang="en-US" sz="1800" dirty="0"/>
              <a:t>;</a:t>
            </a:r>
            <a:endParaRPr lang="sr-Cyrl-BA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sr-Cyrl-BA" sz="1800" i="1" dirty="0"/>
              <a:t> VfM </a:t>
            </a:r>
            <a:r>
              <a:rPr lang="sr-Cyrl-BA" sz="1800" dirty="0"/>
              <a:t>се користи за избор модела реализације инвестиције, док </a:t>
            </a:r>
            <a:r>
              <a:rPr lang="sr-Cyrl-BA" sz="1800" i="1" dirty="0"/>
              <a:t>CBA</a:t>
            </a:r>
            <a:r>
              <a:rPr lang="sr-Cyrl-BA" sz="1800" dirty="0"/>
              <a:t> служи за процјену и у ранијим фазама, при одлучивању да ли се идеја о одређеном пројекту треба прихватити или не</a:t>
            </a:r>
            <a:r>
              <a:rPr lang="en-US" sz="18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EAB31-0EA6-ED88-AEE6-18B8FAD0F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75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05BFF5-BA59-3957-5FEC-058BA26E4BCE}"/>
              </a:ext>
            </a:extLst>
          </p:cNvPr>
          <p:cNvSpPr/>
          <p:nvPr/>
        </p:nvSpPr>
        <p:spPr>
          <a:xfrm>
            <a:off x="1030941" y="1228165"/>
            <a:ext cx="10291483" cy="905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4588" y="718091"/>
            <a:ext cx="9109015" cy="527929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C0EAB31-0EA6-ED88-AEE6-18B8FAD0F9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6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81200"/>
            <a:ext cx="10058400" cy="388789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r-Cyrl-BA" dirty="0"/>
              <a:t> Финансијске пројекције у јавном сектору, за разлику од приватног, засноване су на историјском проучавању вишегодишњих кретања буџета.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BA" dirty="0"/>
              <a:t> Проблем у доношењу инвестиционих одлука у јавном сектору је велики број потенцијалних пројеката од јавног значаја, што наглашава важност фазе у којој се одређују приоритети.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BA" dirty="0"/>
              <a:t> Јавни сектор финансира стратешке пројекте од ширег (јавног) значаја, чији је основни циљ стварање повољнијег амбијента за покретање развоја, а не само остварење профита.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BA" dirty="0"/>
              <a:t>  Финансирање стратешких пројеката захтијева значајна средства и компликоване процедуре, а изналажење и складно комбиновање извора финансирања представља један од највећих изазова. </a:t>
            </a:r>
          </a:p>
          <a:p>
            <a:pPr algn="just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EAB31-0EA6-ED88-AEE6-18B8FAD0F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10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99128"/>
            <a:ext cx="10058400" cy="3869965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r-Cyrl-BA" dirty="0"/>
              <a:t> Разлика у израчунавању дужничког капацитета и финансијског структурирања стратешких пројеката државне и локалне власти, која се односи на изворе финансирања:</a:t>
            </a:r>
          </a:p>
          <a:p>
            <a:pPr marL="0" indent="0" algn="just">
              <a:buNone/>
            </a:pPr>
            <a:r>
              <a:rPr lang="sr-Cyrl-BA" dirty="0"/>
              <a:t>У реализовању оперативних и стратешких активности, оба нивоа власти имају на располагању:</a:t>
            </a:r>
            <a:endParaRPr lang="en-US" dirty="0"/>
          </a:p>
          <a:p>
            <a:pPr lvl="1" algn="just"/>
            <a:r>
              <a:rPr lang="sr-Cyrl-BA" dirty="0"/>
              <a:t>буџетске приходе (властите изворе),</a:t>
            </a:r>
            <a:endParaRPr lang="en-US" dirty="0"/>
          </a:p>
          <a:p>
            <a:pPr lvl="1" algn="just"/>
            <a:r>
              <a:rPr lang="sr-Cyrl-BA" dirty="0"/>
              <a:t>могућност задужења (кредити, емисија дужничких хартија од вриједности) и</a:t>
            </a:r>
            <a:endParaRPr lang="en-US" dirty="0"/>
          </a:p>
          <a:p>
            <a:pPr lvl="1" algn="just"/>
            <a:r>
              <a:rPr lang="sr-Cyrl-BA" dirty="0"/>
              <a:t>донације.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BA" dirty="0"/>
              <a:t> Али, локалне заједнице могу у својим изворима финансирања располагати и средствима које им за ту намјену трансферише централни ниво власти.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BA" dirty="0"/>
              <a:t> У том случају, дужнички капацитет локалне власти је растерећен за вриједност трансферисаних средстава, а просјечна цијена финансирања зависи само од осталих коришћених извора (ефекат донације).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EAB31-0EA6-ED88-AEE6-18B8FAD0F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48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18446"/>
            <a:ext cx="10058400" cy="395064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r-Cyrl-CS" dirty="0"/>
              <a:t> У институцијама свих буџетских корисника на ентитетском нивоу користи се </a:t>
            </a:r>
            <a:r>
              <a:rPr lang="sr-Cyrl-CS" i="1" dirty="0"/>
              <a:t>PIMIS</a:t>
            </a:r>
            <a:r>
              <a:rPr lang="sr-Cyrl-CS" dirty="0"/>
              <a:t> информациони систем за идентификацију, праћење и управљање пројектима.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CS" dirty="0"/>
              <a:t> На нивоу Министарства финансија успостављен је ефикасан Ресор за управљање инвестицијама (техничка контрола и пружање помоћи предлагачима у смислу класификовања пројеката).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CS" dirty="0"/>
              <a:t> Врсту, вриједност, динамику, изворе финансирања и друге карактеристике пројеката креирају буџетски корисници (предлагачи).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CS" dirty="0"/>
              <a:t> Значај дугорочне инвестиционе политике конкретног сектора као смјернице за национални развојни план.</a:t>
            </a:r>
            <a:endParaRPr lang="sr-Cyrl-BA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BA" dirty="0"/>
              <a:t> Процес израде ПЈИ РС може се представити кроз седам корака: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endParaRPr lang="sr-Cyrl-C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EAB31-0EA6-ED88-AEE6-18B8FAD0F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6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DF54-7317-4DE6-40E6-2AB83F72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4000" dirty="0">
                <a:latin typeface="+mn-lt"/>
              </a:rPr>
              <a:t>САДРЖАЈ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EF71A-B783-A29A-D94F-5861FA5E0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B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r-Cyrl-BA" dirty="0"/>
              <a:t>Саудијски фонд за развој (активности и пројекти)</a:t>
            </a:r>
          </a:p>
          <a:p>
            <a:pPr marL="201168" lvl="1" indent="0">
              <a:buNone/>
            </a:pPr>
            <a:endParaRPr lang="sr-Cyrl-B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r-Cyrl-BA" dirty="0"/>
              <a:t>Примјери из праксе: пројекти Министарства за научнотехнолошки развој и високо образовање </a:t>
            </a:r>
          </a:p>
          <a:p>
            <a:pPr marL="201168" lvl="1" indent="0">
              <a:buNone/>
            </a:pPr>
            <a:endParaRPr lang="sr-Cyrl-B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r-Cyrl-BA" dirty="0"/>
              <a:t>Поступак закључивања међународних споразума</a:t>
            </a:r>
          </a:p>
          <a:p>
            <a:pPr marL="201168" lvl="1" indent="0">
              <a:buNone/>
            </a:pPr>
            <a:endParaRPr lang="sr-Cyrl-B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r-Cyrl-BA" dirty="0"/>
              <a:t>Програм јавних инвестиција Републике Српске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0F5F2C-0AB7-D3D6-83C3-3BCE2C640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81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2C0026-F09D-E1A9-1404-04E3B630657D}"/>
              </a:ext>
            </a:extLst>
          </p:cNvPr>
          <p:cNvSpPr/>
          <p:nvPr/>
        </p:nvSpPr>
        <p:spPr>
          <a:xfrm>
            <a:off x="797859" y="1183341"/>
            <a:ext cx="10515600" cy="7978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000" y="353331"/>
            <a:ext cx="7916894" cy="61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0EAB31-0EA6-ED88-AEE6-18B8FAD0F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10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>
                <a:latin typeface="+mn-lt"/>
              </a:rPr>
              <a:t>Шематски приказ процеса избора пројеката</a:t>
            </a:r>
            <a:endParaRPr lang="en-US" sz="40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6662" y="1810096"/>
            <a:ext cx="5763917" cy="4444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0EAB31-0EA6-ED88-AEE6-18B8FAD0F9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62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4400" dirty="0">
                <a:latin typeface="+mn-lt"/>
              </a:rPr>
              <a:t>Оцјена потенцијала за финансирање пројеката</a:t>
            </a:r>
            <a:endParaRPr lang="en-US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r-Cyrl-BA" dirty="0"/>
              <a:t> У ПИМИС систему дати су подаци за укупно </a:t>
            </a:r>
            <a:r>
              <a:rPr lang="en-US" dirty="0"/>
              <a:t>251</a:t>
            </a:r>
            <a:r>
              <a:rPr lang="sr-Cyrl-BA" dirty="0"/>
              <a:t> пројек</a:t>
            </a:r>
            <a:r>
              <a:rPr lang="sr-Cyrl-RS" dirty="0"/>
              <a:t>ат</a:t>
            </a:r>
            <a:r>
              <a:rPr lang="en-US" dirty="0"/>
              <a:t>, </a:t>
            </a:r>
            <a:r>
              <a:rPr lang="sr-Cyrl-BA" dirty="0"/>
              <a:t>од чега 82 пројекта у имплементацији и 169 кандидованих пројеката. 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BA" dirty="0"/>
              <a:t> Предмет анализе био је 171 пројекат, од чега 82 пројеката у имплементацији и 89 кандидованих пројеката (до 7 приоритета пројеката министарстава/ институција</a:t>
            </a:r>
            <a:r>
              <a:rPr lang="sr-Cyrl-BA" i="1" dirty="0"/>
              <a:t>).</a:t>
            </a:r>
            <a:r>
              <a:rPr lang="sr-Cyrl-BA" dirty="0"/>
              <a:t> 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BA" dirty="0"/>
              <a:t> У периоду 20</a:t>
            </a:r>
            <a:r>
              <a:rPr lang="en-US" dirty="0"/>
              <a:t>2</a:t>
            </a:r>
            <a:r>
              <a:rPr lang="sr-Cyrl-RS" dirty="0"/>
              <a:t>4</a:t>
            </a:r>
            <a:r>
              <a:rPr lang="sr-Cyrl-BA" dirty="0"/>
              <a:t>-2026. година планирана је реализација  инвестиционих пројеката (капитална потрошња) у укупном износу од </a:t>
            </a:r>
            <a:r>
              <a:rPr lang="en-US" dirty="0"/>
              <a:t>2.762.374.806 K</a:t>
            </a:r>
            <a:r>
              <a:rPr lang="sr-Cyrl-CS" dirty="0"/>
              <a:t>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CS" dirty="0"/>
              <a:t> Извори финансирања: и</a:t>
            </a:r>
            <a:r>
              <a:rPr lang="sr-Cyrl-BA" dirty="0"/>
              <a:t>нострана средства учествују </a:t>
            </a:r>
            <a:r>
              <a:rPr lang="sr-Cyrl-CS" dirty="0"/>
              <a:t>у укупном износу од </a:t>
            </a:r>
            <a:r>
              <a:rPr lang="en-US" dirty="0"/>
              <a:t>1</a:t>
            </a:r>
            <a:r>
              <a:rPr lang="sr-Cyrl-RS" dirty="0"/>
              <a:t>.</a:t>
            </a:r>
            <a:r>
              <a:rPr lang="en-US" dirty="0"/>
              <a:t>822</a:t>
            </a:r>
            <a:r>
              <a:rPr lang="sr-Cyrl-RS" dirty="0"/>
              <a:t>.</a:t>
            </a:r>
            <a:r>
              <a:rPr lang="en-US" dirty="0"/>
              <a:t>789</a:t>
            </a:r>
            <a:r>
              <a:rPr lang="sr-Cyrl-RS" dirty="0"/>
              <a:t>.</a:t>
            </a:r>
            <a:r>
              <a:rPr lang="en-US" dirty="0"/>
              <a:t>572 </a:t>
            </a:r>
            <a:r>
              <a:rPr lang="sr-Cyrl-CS" dirty="0"/>
              <a:t>КМ или </a:t>
            </a:r>
            <a:r>
              <a:rPr lang="sr-Latn-RS" dirty="0"/>
              <a:t>65,99 </a:t>
            </a:r>
            <a:r>
              <a:rPr lang="sr-Cyrl-CS" dirty="0"/>
              <a:t>% </a:t>
            </a:r>
            <a:r>
              <a:rPr lang="sr-Cyrl-BA" dirty="0"/>
              <a:t>(кредити – </a:t>
            </a:r>
            <a:r>
              <a:rPr lang="en-US" dirty="0"/>
              <a:t>1</a:t>
            </a:r>
            <a:r>
              <a:rPr lang="sr-Cyrl-RS" dirty="0"/>
              <a:t>.</a:t>
            </a:r>
            <a:r>
              <a:rPr lang="en-US" dirty="0"/>
              <a:t>794</a:t>
            </a:r>
            <a:r>
              <a:rPr lang="sr-Cyrl-RS" dirty="0"/>
              <a:t>.</a:t>
            </a:r>
            <a:r>
              <a:rPr lang="en-US" dirty="0"/>
              <a:t>083</a:t>
            </a:r>
            <a:r>
              <a:rPr lang="sr-Cyrl-RS" dirty="0"/>
              <a:t>.</a:t>
            </a:r>
            <a:r>
              <a:rPr lang="en-US" dirty="0"/>
              <a:t>581 </a:t>
            </a:r>
            <a:r>
              <a:rPr lang="sr-Cyrl-BA" dirty="0"/>
              <a:t>КМ и грантови – </a:t>
            </a:r>
            <a:r>
              <a:rPr lang="en-US" dirty="0"/>
              <a:t>28</a:t>
            </a:r>
            <a:r>
              <a:rPr lang="sr-Cyrl-RS" dirty="0"/>
              <a:t>.</a:t>
            </a:r>
            <a:r>
              <a:rPr lang="en-US" dirty="0"/>
              <a:t>705</a:t>
            </a:r>
            <a:r>
              <a:rPr lang="sr-Cyrl-RS" dirty="0"/>
              <a:t>.</a:t>
            </a:r>
            <a:r>
              <a:rPr lang="en-US" dirty="0"/>
              <a:t>991</a:t>
            </a:r>
            <a:r>
              <a:rPr lang="sr-Cyrl-RS" dirty="0"/>
              <a:t> К</a:t>
            </a:r>
            <a:r>
              <a:rPr lang="sr-Cyrl-BA" dirty="0"/>
              <a:t>М), а домаћа средства учествују у износу од </a:t>
            </a:r>
            <a:r>
              <a:rPr lang="en-US" dirty="0"/>
              <a:t>939,585,234 </a:t>
            </a:r>
            <a:r>
              <a:rPr lang="sr-Cyrl-BA" dirty="0"/>
              <a:t>КМ или </a:t>
            </a:r>
            <a:r>
              <a:rPr lang="sr-Latn-RS" dirty="0"/>
              <a:t>34.01</a:t>
            </a:r>
            <a:r>
              <a:rPr lang="sr-Cyrl-BA" dirty="0"/>
              <a:t>%. 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EAB31-0EA6-ED88-AEE6-18B8FAD0F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1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4000" dirty="0">
                <a:latin typeface="+mn-lt"/>
              </a:rPr>
              <a:t>Оцјена потенцијала за финансирање пројеката- кандидовани пројекти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BA" dirty="0"/>
          </a:p>
          <a:p>
            <a:pPr>
              <a:buFont typeface="Arial" panose="020B0604020202020204" pitchFamily="34" charset="0"/>
              <a:buChar char="•"/>
            </a:pPr>
            <a:endParaRPr lang="sr-Cyrl-BA" dirty="0"/>
          </a:p>
          <a:p>
            <a:pPr>
              <a:buFont typeface="Arial" panose="020B0604020202020204" pitchFamily="34" charset="0"/>
              <a:buChar char="•"/>
            </a:pPr>
            <a:r>
              <a:rPr lang="sr-Cyrl-BA" dirty="0"/>
              <a:t> </a:t>
            </a:r>
            <a:r>
              <a:rPr lang="sr-Cyrl-RS" dirty="0"/>
              <a:t>Укупна вриједност свих кандидованих пројеката министарстава/ институција - износи  9.309.485.909 КМ, </a:t>
            </a:r>
            <a:r>
              <a:rPr lang="sr-Cyrl-BA" dirty="0"/>
              <a:t>од чега планирана улагања у периоду 2024-2026. година износе 4.700.150.259 КМ и у периоду послије 2026. године 4.511.268.385 КМ.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sr-Cyrl-BA" dirty="0"/>
              <a:t> Од тога, на улагања по критеријуму 7 приоритета, на улагања у периоду 2024-2026. година односи се </a:t>
            </a:r>
            <a:r>
              <a:rPr lang="en-US" dirty="0"/>
              <a:t>2.406.151.578 </a:t>
            </a:r>
            <a:r>
              <a:rPr lang="sr-Cyrl-BA" dirty="0"/>
              <a:t>КМ.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EAB31-0EA6-ED88-AEE6-18B8FAD0F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84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694038"/>
              </p:ext>
            </p:extLst>
          </p:nvPr>
        </p:nvGraphicFramePr>
        <p:xfrm>
          <a:off x="820883" y="301336"/>
          <a:ext cx="10868890" cy="605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C0EAB31-0EA6-ED88-AEE6-18B8FAD0F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12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3600" dirty="0">
                <a:latin typeface="+mn-lt"/>
              </a:rPr>
              <a:t>Оцјена потенцијала за финансирање пројеката- кандидовани пројекти јединица локалне самоуправе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/>
              <a:t> 112 пројеката у имплементацији, чија укупна вриједност улагања у периоду 2024-2026. година износи 68.381.270 КМ.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BA" dirty="0"/>
              <a:t> </a:t>
            </a:r>
            <a:r>
              <a:rPr lang="en-US" dirty="0"/>
              <a:t>328</a:t>
            </a:r>
            <a:r>
              <a:rPr lang="sr-Cyrl-RS" dirty="0"/>
              <a:t> пројеката без обезбијеђених извора финансирања (кандидовани пројекти), чија укупна вриједност износи </a:t>
            </a:r>
            <a:r>
              <a:rPr lang="sr-Cyrl-BA" dirty="0"/>
              <a:t>1.026.</a:t>
            </a:r>
            <a:r>
              <a:rPr lang="en-US" dirty="0"/>
              <a:t>565.093 </a:t>
            </a:r>
            <a:r>
              <a:rPr lang="sr-Cyrl-RS" dirty="0"/>
              <a:t>КМ.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BA" dirty="0"/>
              <a:t> Од укупно 328 кандидованих пројеката, </a:t>
            </a:r>
            <a:r>
              <a:rPr lang="en-US" dirty="0"/>
              <a:t>244</a:t>
            </a:r>
            <a:r>
              <a:rPr lang="sr-Cyrl-RS" dirty="0"/>
              <a:t> пројекта су јединице локалне самоуправе рангирале од 1 (најприоритетнији пројекат) до максимално 7, чија укупна вриједност износи </a:t>
            </a:r>
            <a:r>
              <a:rPr lang="sr-Cyrl-BA" dirty="0"/>
              <a:t>720.176.</a:t>
            </a:r>
            <a:r>
              <a:rPr lang="en-US" dirty="0"/>
              <a:t>102 </a:t>
            </a:r>
            <a:r>
              <a:rPr lang="sr-Cyrl-BA" dirty="0"/>
              <a:t>КМ (у периоду 2024-2026. година).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EAB31-0EA6-ED88-AEE6-18B8FAD0F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36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77538624"/>
              </p:ext>
            </p:extLst>
          </p:nvPr>
        </p:nvGraphicFramePr>
        <p:xfrm>
          <a:off x="587829" y="290945"/>
          <a:ext cx="10748653" cy="5861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C0EAB31-0EA6-ED88-AEE6-18B8FAD0F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96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916" y="1845734"/>
            <a:ext cx="10058400" cy="4023360"/>
          </a:xfrm>
        </p:spPr>
        <p:txBody>
          <a:bodyPr/>
          <a:lstStyle/>
          <a:p>
            <a:pPr marL="0" indent="0">
              <a:buNone/>
            </a:pPr>
            <a:endParaRPr lang="sr-Cyrl-BA" dirty="0"/>
          </a:p>
          <a:p>
            <a:pPr marL="0" indent="0" algn="ctr">
              <a:buNone/>
            </a:pPr>
            <a:r>
              <a:rPr lang="sr-Cyrl-BA" sz="4000" dirty="0" smtClean="0"/>
              <a:t>Контакт:</a:t>
            </a:r>
          </a:p>
          <a:p>
            <a:pPr marL="0" indent="0">
              <a:buNone/>
            </a:pPr>
            <a:r>
              <a:rPr lang="ru-RU" b="1" dirty="0" smtClean="0"/>
              <a:t>Ресор за управљање инвестицијама</a:t>
            </a:r>
            <a:r>
              <a:rPr lang="ru-RU" dirty="0" smtClean="0"/>
              <a:t>:</a:t>
            </a:r>
            <a:r>
              <a:rPr lang="ru-RU" dirty="0"/>
              <a:t> Сузана Шалић​</a:t>
            </a:r>
            <a:br>
              <a:rPr lang="ru-RU" dirty="0"/>
            </a:br>
            <a:r>
              <a:rPr lang="ru-RU" b="1" dirty="0"/>
              <a:t>Контакт телефони</a:t>
            </a:r>
            <a:r>
              <a:rPr lang="ru-RU" dirty="0"/>
              <a:t>: +387 51 339 140, +387 51 339 147, +387 51 339 142</a:t>
            </a:r>
            <a:br>
              <a:rPr lang="ru-RU" dirty="0"/>
            </a:br>
            <a:r>
              <a:rPr lang="ru-RU" b="1" dirty="0"/>
              <a:t>Факс</a:t>
            </a:r>
            <a:r>
              <a:rPr lang="ru-RU" dirty="0"/>
              <a:t>:     +387 51 339 645</a:t>
            </a:r>
            <a:br>
              <a:rPr lang="ru-RU" dirty="0"/>
            </a:br>
            <a:r>
              <a:rPr lang="ru-RU" b="1" dirty="0"/>
              <a:t>Е-mail:</a:t>
            </a:r>
            <a:r>
              <a:rPr lang="ru-RU" dirty="0"/>
              <a:t>   </a:t>
            </a:r>
            <a:r>
              <a:rPr lang="en-US" b="1" dirty="0" err="1" smtClean="0"/>
              <a:t>s.salic</a:t>
            </a:r>
            <a:r>
              <a:rPr lang="ru-RU" b="1" dirty="0" smtClean="0"/>
              <a:t>@mf.vladars.rs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Ресор за макроекономску анализу и политику: </a:t>
            </a:r>
            <a:r>
              <a:rPr lang="ru-RU" dirty="0" smtClean="0"/>
              <a:t>Сања Томаш</a:t>
            </a:r>
          </a:p>
          <a:p>
            <a:pPr marL="0" indent="0">
              <a:buNone/>
            </a:pPr>
            <a:r>
              <a:rPr lang="ru-RU" b="1" dirty="0" smtClean="0"/>
              <a:t>Контакт </a:t>
            </a:r>
            <a:r>
              <a:rPr lang="ru-RU" b="1" dirty="0"/>
              <a:t>телефони</a:t>
            </a:r>
            <a:r>
              <a:rPr lang="ru-RU" dirty="0"/>
              <a:t>: +387 51 339 </a:t>
            </a:r>
            <a:r>
              <a:rPr lang="en-US" dirty="0" smtClean="0"/>
              <a:t>563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Факс</a:t>
            </a:r>
            <a:r>
              <a:rPr lang="ru-RU" dirty="0"/>
              <a:t>:     +387 51 339 645</a:t>
            </a:r>
            <a:br>
              <a:rPr lang="ru-RU" dirty="0"/>
            </a:br>
            <a:r>
              <a:rPr lang="ru-RU" b="1" dirty="0"/>
              <a:t>Е-mail:</a:t>
            </a:r>
            <a:r>
              <a:rPr lang="ru-RU" dirty="0"/>
              <a:t>   </a:t>
            </a:r>
            <a:r>
              <a:rPr lang="en-US" b="1" dirty="0" err="1" smtClean="0"/>
              <a:t>s.tomas</a:t>
            </a:r>
            <a:r>
              <a:rPr lang="ru-RU" b="1" dirty="0" smtClean="0"/>
              <a:t>@mf.vladars.rs </a:t>
            </a:r>
            <a:r>
              <a:rPr lang="ru-RU" b="1" dirty="0" smtClean="0">
                <a:hlinkClick r:id="rId2"/>
              </a:rPr>
              <a:t>alic@mf.vladars.rs</a:t>
            </a: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sr-Cyrl-BA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EAB31-0EA6-ED88-AEE6-18B8FAD0F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7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581E10-3436-8DC0-E56E-892E1D28E9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40E82D3F-1EAC-97E4-A1C3-C6B8F6AA4806}"/>
              </a:ext>
            </a:extLst>
          </p:cNvPr>
          <p:cNvSpPr/>
          <p:nvPr/>
        </p:nvSpPr>
        <p:spPr>
          <a:xfrm>
            <a:off x="5639795" y="2098240"/>
            <a:ext cx="6096001" cy="3781341"/>
          </a:xfrm>
          <a:prstGeom prst="rect">
            <a:avLst/>
          </a:prstGeom>
          <a:blipFill>
            <a:blip r:embed="rId3" cstate="print"/>
            <a:stretch>
              <a:fillRect l="-124051" t="-27946" b="-108234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Google Shape;1370;p273">
            <a:extLst>
              <a:ext uri="{FF2B5EF4-FFF2-40B4-BE49-F238E27FC236}">
                <a16:creationId xmlns:a16="http://schemas.microsoft.com/office/drawing/2014/main" id="{1912A258-9562-4042-F262-52367B36A706}"/>
              </a:ext>
            </a:extLst>
          </p:cNvPr>
          <p:cNvSpPr/>
          <p:nvPr/>
        </p:nvSpPr>
        <p:spPr>
          <a:xfrm flipH="1">
            <a:off x="674329" y="3209648"/>
            <a:ext cx="4543001" cy="155852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spcFirstLastPara="1" wrap="square" lIns="91440" tIns="0" rIns="274320" bIns="0" anchor="t" anchorCtr="0">
            <a:noAutofit/>
          </a:bodyPr>
          <a:lstStyle/>
          <a:p>
            <a:pPr lvl="0" algn="just">
              <a:defRPr/>
            </a:pPr>
            <a:r>
              <a:rPr lang="ru-RU" sz="2000" dirty="0">
                <a:cs typeface="Sakkal Majalla" panose="02000000000000000000" pitchFamily="2" charset="-78"/>
              </a:rPr>
              <a:t>Саудијски фонд за развој основан је Краљевским декретом бр. М/48 издатим 1. септембра 1974. године, а почео је са радом 1. марта 1975. године.</a:t>
            </a:r>
            <a:endParaRPr lang="ar-SA" sz="2000" dirty="0"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441B79-F188-47FE-0823-127DE7D5A26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sz="4000" dirty="0">
                <a:latin typeface="+mn-lt"/>
              </a:rPr>
              <a:t>Саудијски фонд за разв</a:t>
            </a:r>
            <a:r>
              <a:rPr lang="en-US" sz="4000" dirty="0" err="1">
                <a:latin typeface="+mn-lt"/>
              </a:rPr>
              <a:t>oj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397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3066C1-8738-CA79-0947-36AB20CBBF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  <p:sp>
        <p:nvSpPr>
          <p:cNvPr id="5" name="Google Shape;1370;p273">
            <a:extLst>
              <a:ext uri="{FF2B5EF4-FFF2-40B4-BE49-F238E27FC236}">
                <a16:creationId xmlns:a16="http://schemas.microsoft.com/office/drawing/2014/main" id="{779033E4-B165-B5B2-02CD-4B9EDEFDEC74}"/>
              </a:ext>
            </a:extLst>
          </p:cNvPr>
          <p:cNvSpPr/>
          <p:nvPr/>
        </p:nvSpPr>
        <p:spPr>
          <a:xfrm flipH="1">
            <a:off x="2208430" y="5037446"/>
            <a:ext cx="7426069" cy="96195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spcFirstLastPara="1" wrap="square" lIns="91440" tIns="0" rIns="274320" bIns="0" anchor="t" anchorCtr="0">
            <a:noAutofit/>
          </a:bodyPr>
          <a:lstStyle/>
          <a:p>
            <a:pPr algn="just">
              <a:spcBef>
                <a:spcPts val="500"/>
              </a:spcBef>
              <a:spcAft>
                <a:spcPts val="1000"/>
              </a:spcAft>
            </a:pPr>
            <a:r>
              <a:rPr lang="ru-RU" sz="1600" dirty="0">
                <a:ea typeface="Calibri" panose="020F0502020204030204" pitchFamily="34" charset="0"/>
                <a:cs typeface="Sakkal Majalla" panose="02000000000000000000" pitchFamily="2" charset="-78"/>
              </a:rPr>
              <a:t>Фонд је општа институција и правно лице самосталног финансијског статуса. </a:t>
            </a:r>
            <a:r>
              <a:rPr lang="sr-Cyrl-BA" sz="1600" dirty="0">
                <a:ea typeface="Calibri" panose="020F0502020204030204" pitchFamily="34" charset="0"/>
                <a:cs typeface="Sakkal Majalla" panose="02000000000000000000" pitchFamily="2" charset="-78"/>
              </a:rPr>
              <a:t>Фондом</a:t>
            </a:r>
            <a:r>
              <a:rPr lang="ru-RU" sz="1600" dirty="0">
                <a:ea typeface="Calibri" panose="020F0502020204030204" pitchFamily="34" charset="0"/>
                <a:cs typeface="Sakkal Majalla" panose="02000000000000000000" pitchFamily="2" charset="-78"/>
              </a:rPr>
              <a:t> управља десеточлани одбор директора. Извршни директор Фонда преузима извршну власт и одговоран је за спровођење одлука Одбора.</a:t>
            </a:r>
            <a:endParaRPr lang="en-US" sz="1600" dirty="0">
              <a:effectLst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6" name="مجموعة 3">
            <a:extLst>
              <a:ext uri="{FF2B5EF4-FFF2-40B4-BE49-F238E27FC236}">
                <a16:creationId xmlns:a16="http://schemas.microsoft.com/office/drawing/2014/main" id="{1228945A-FFB1-31F8-BD87-62C094D8FAF2}"/>
              </a:ext>
            </a:extLst>
          </p:cNvPr>
          <p:cNvGrpSpPr/>
          <p:nvPr/>
        </p:nvGrpSpPr>
        <p:grpSpPr>
          <a:xfrm>
            <a:off x="4348038" y="695686"/>
            <a:ext cx="3377131" cy="1179721"/>
            <a:chOff x="4348039" y="1013654"/>
            <a:chExt cx="3377131" cy="1179721"/>
          </a:xfrm>
          <a:solidFill>
            <a:schemeClr val="bg1"/>
          </a:solidFill>
        </p:grpSpPr>
        <p:sp>
          <p:nvSpPr>
            <p:cNvPr id="7" name="Google Shape;1368;p273">
              <a:extLst>
                <a:ext uri="{FF2B5EF4-FFF2-40B4-BE49-F238E27FC236}">
                  <a16:creationId xmlns:a16="http://schemas.microsoft.com/office/drawing/2014/main" id="{23CD79D5-6F7C-5D92-73D8-1FB9DD075EAB}"/>
                </a:ext>
              </a:extLst>
            </p:cNvPr>
            <p:cNvSpPr txBox="1"/>
            <p:nvPr/>
          </p:nvSpPr>
          <p:spPr>
            <a:xfrm>
              <a:off x="4348039" y="1747119"/>
              <a:ext cx="3377131" cy="446256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spcFirstLastPara="1" wrap="square" lIns="45713" tIns="22850" rIns="45713" bIns="22850" anchor="b" anchorCtr="0">
              <a:noAutofit/>
            </a:bodyPr>
            <a:lstStyle>
              <a:defPPr>
                <a:defRPr lang="en-US"/>
              </a:defPPr>
              <a:lvl1pPr algn="ctr" defTabSz="457200">
                <a:buClr>
                  <a:srgbClr val="FFFFFF"/>
                </a:buClr>
                <a:buSzPts val="3200"/>
                <a:defRPr sz="1300" b="1" kern="0">
                  <a:ea typeface="Trebuchet MS"/>
                  <a:cs typeface="Trebuchet MS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Tx/>
                <a:buNone/>
                <a:tabLst/>
                <a:defRPr/>
              </a:pPr>
              <a:r>
                <a:rPr lang="sr-Cyrl-BA" sz="1800" kern="1200" dirty="0">
                  <a:solidFill>
                    <a:srgbClr val="0070C0"/>
                  </a:solidFill>
                  <a:ea typeface="+mn-ea"/>
                  <a:cs typeface="Sakkal Majalla" panose="02000000000000000000" pitchFamily="2" charset="-78"/>
                </a:rPr>
                <a:t>Мисија</a:t>
              </a:r>
              <a:endParaRPr lang="en-US" sz="1800" kern="1200" dirty="0">
                <a:solidFill>
                  <a:srgbClr val="0070C0"/>
                </a:solidFill>
                <a:ea typeface="+mn-ea"/>
                <a:cs typeface="Sakkal Majalla" panose="02000000000000000000" pitchFamily="2" charset="-78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CBD818-AD8E-08AD-60AA-2F57F13E283C}"/>
                </a:ext>
              </a:extLst>
            </p:cNvPr>
            <p:cNvSpPr/>
            <p:nvPr/>
          </p:nvSpPr>
          <p:spPr>
            <a:xfrm>
              <a:off x="5674380" y="1013654"/>
              <a:ext cx="724448" cy="718913"/>
            </a:xfrm>
            <a:prstGeom prst="ellipse">
              <a:avLst/>
            </a:prstGeom>
            <a:grp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مجموعة 2">
            <a:extLst>
              <a:ext uri="{FF2B5EF4-FFF2-40B4-BE49-F238E27FC236}">
                <a16:creationId xmlns:a16="http://schemas.microsoft.com/office/drawing/2014/main" id="{2A09194B-37FF-4789-74F2-95B08CFF9AD7}"/>
              </a:ext>
            </a:extLst>
          </p:cNvPr>
          <p:cNvGrpSpPr/>
          <p:nvPr/>
        </p:nvGrpSpPr>
        <p:grpSpPr>
          <a:xfrm>
            <a:off x="8982229" y="695686"/>
            <a:ext cx="1832530" cy="1169258"/>
            <a:chOff x="8863300" y="1167261"/>
            <a:chExt cx="1359466" cy="1056163"/>
          </a:xfrm>
          <a:solidFill>
            <a:schemeClr val="bg1"/>
          </a:solidFill>
        </p:grpSpPr>
        <p:sp>
          <p:nvSpPr>
            <p:cNvPr id="10" name="Google Shape;1368;p273">
              <a:extLst>
                <a:ext uri="{FF2B5EF4-FFF2-40B4-BE49-F238E27FC236}">
                  <a16:creationId xmlns:a16="http://schemas.microsoft.com/office/drawing/2014/main" id="{625AA94E-4E12-D039-DD88-D53167786F35}"/>
                </a:ext>
              </a:extLst>
            </p:cNvPr>
            <p:cNvSpPr txBox="1"/>
            <p:nvPr/>
          </p:nvSpPr>
          <p:spPr>
            <a:xfrm>
              <a:off x="8863300" y="1777168"/>
              <a:ext cx="1359466" cy="446256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spcFirstLastPara="1" wrap="square" lIns="45713" tIns="22850" rIns="45713" bIns="22850" anchor="b" anchorCtr="0">
              <a:noAutofit/>
            </a:bodyPr>
            <a:lstStyle>
              <a:defPPr>
                <a:defRPr lang="en-US"/>
              </a:defPPr>
              <a:lvl1pPr algn="ctr" defTabSz="457200">
                <a:buClr>
                  <a:srgbClr val="FFFFFF"/>
                </a:buClr>
                <a:buSzPts val="3200"/>
                <a:defRPr sz="1300" b="1" kern="0">
                  <a:ea typeface="Trebuchet MS"/>
                  <a:cs typeface="Trebuchet MS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Tx/>
                <a:buNone/>
                <a:tabLst/>
                <a:defRPr/>
              </a:pPr>
              <a:r>
                <a:rPr lang="sr-Cyrl-BA" sz="1800" kern="1200" dirty="0">
                  <a:solidFill>
                    <a:srgbClr val="0070C0"/>
                  </a:solidFill>
                  <a:ea typeface="+mn-ea"/>
                  <a:cs typeface="Sakkal Majalla" panose="02000000000000000000" pitchFamily="2" charset="-78"/>
                </a:rPr>
                <a:t>Капитал</a:t>
              </a:r>
              <a:endParaRPr lang="en-US" sz="1800" kern="1200" dirty="0">
                <a:solidFill>
                  <a:srgbClr val="0070C0"/>
                </a:solidFill>
                <a:ea typeface="+mn-ea"/>
                <a:cs typeface="Sakkal Majalla" panose="02000000000000000000" pitchFamily="2" charset="-78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775C7B7-2B6A-EDD0-E59A-8111E9F2F596}"/>
                </a:ext>
              </a:extLst>
            </p:cNvPr>
            <p:cNvGrpSpPr/>
            <p:nvPr/>
          </p:nvGrpSpPr>
          <p:grpSpPr>
            <a:xfrm>
              <a:off x="9301368" y="1167261"/>
              <a:ext cx="537437" cy="604781"/>
              <a:chOff x="10549444" y="5136599"/>
              <a:chExt cx="931479" cy="1035721"/>
            </a:xfrm>
            <a:grpFill/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A0F183F-2BC7-4F80-C544-2B47580F8BF7}"/>
                  </a:ext>
                </a:extLst>
              </p:cNvPr>
              <p:cNvSpPr/>
              <p:nvPr/>
            </p:nvSpPr>
            <p:spPr>
              <a:xfrm>
                <a:off x="10549444" y="5136599"/>
                <a:ext cx="931479" cy="1035721"/>
              </a:xfrm>
              <a:prstGeom prst="ellipse">
                <a:avLst/>
              </a:prstGeom>
              <a:grp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3" name="Gruppieren 332">
                <a:extLst>
                  <a:ext uri="{FF2B5EF4-FFF2-40B4-BE49-F238E27FC236}">
                    <a16:creationId xmlns:a16="http://schemas.microsoft.com/office/drawing/2014/main" id="{44298300-1BBE-44C6-116F-A8D021ED5A48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10671772" y="5269803"/>
                <a:ext cx="669334" cy="675114"/>
                <a:chOff x="5540288" y="574674"/>
                <a:chExt cx="725575" cy="731841"/>
              </a:xfrm>
              <a:grpFill/>
            </p:grpSpPr>
            <p:sp>
              <p:nvSpPr>
                <p:cNvPr id="14" name="Freeform 3158">
                  <a:extLst>
                    <a:ext uri="{FF2B5EF4-FFF2-40B4-BE49-F238E27FC236}">
                      <a16:creationId xmlns:a16="http://schemas.microsoft.com/office/drawing/2014/main" id="{E4D36D3D-3909-D54C-6DA7-EDF6D34558D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92673" y="574674"/>
                  <a:ext cx="673101" cy="409577"/>
                </a:xfrm>
                <a:custGeom>
                  <a:avLst/>
                  <a:gdLst>
                    <a:gd name="T0" fmla="*/ 177 w 179"/>
                    <a:gd name="T1" fmla="*/ 56 h 109"/>
                    <a:gd name="T2" fmla="*/ 177 w 179"/>
                    <a:gd name="T3" fmla="*/ 55 h 109"/>
                    <a:gd name="T4" fmla="*/ 177 w 179"/>
                    <a:gd name="T5" fmla="*/ 55 h 109"/>
                    <a:gd name="T6" fmla="*/ 177 w 179"/>
                    <a:gd name="T7" fmla="*/ 55 h 109"/>
                    <a:gd name="T8" fmla="*/ 168 w 179"/>
                    <a:gd name="T9" fmla="*/ 45 h 109"/>
                    <a:gd name="T10" fmla="*/ 167 w 179"/>
                    <a:gd name="T11" fmla="*/ 45 h 109"/>
                    <a:gd name="T12" fmla="*/ 166 w 179"/>
                    <a:gd name="T13" fmla="*/ 45 h 109"/>
                    <a:gd name="T14" fmla="*/ 40 w 179"/>
                    <a:gd name="T15" fmla="*/ 3 h 109"/>
                    <a:gd name="T16" fmla="*/ 17 w 179"/>
                    <a:gd name="T17" fmla="*/ 15 h 109"/>
                    <a:gd name="T18" fmla="*/ 0 w 179"/>
                    <a:gd name="T19" fmla="*/ 67 h 109"/>
                    <a:gd name="T20" fmla="*/ 3 w 179"/>
                    <a:gd name="T21" fmla="*/ 66 h 109"/>
                    <a:gd name="T22" fmla="*/ 3 w 179"/>
                    <a:gd name="T23" fmla="*/ 66 h 109"/>
                    <a:gd name="T24" fmla="*/ 4 w 179"/>
                    <a:gd name="T25" fmla="*/ 66 h 109"/>
                    <a:gd name="T26" fmla="*/ 11 w 179"/>
                    <a:gd name="T27" fmla="*/ 66 h 109"/>
                    <a:gd name="T28" fmla="*/ 24 w 179"/>
                    <a:gd name="T29" fmla="*/ 27 h 109"/>
                    <a:gd name="T30" fmla="*/ 52 w 179"/>
                    <a:gd name="T31" fmla="*/ 17 h 109"/>
                    <a:gd name="T32" fmla="*/ 149 w 179"/>
                    <a:gd name="T33" fmla="*/ 50 h 109"/>
                    <a:gd name="T34" fmla="*/ 156 w 179"/>
                    <a:gd name="T35" fmla="*/ 69 h 109"/>
                    <a:gd name="T36" fmla="*/ 156 w 179"/>
                    <a:gd name="T37" fmla="*/ 69 h 109"/>
                    <a:gd name="T38" fmla="*/ 158 w 179"/>
                    <a:gd name="T39" fmla="*/ 70 h 109"/>
                    <a:gd name="T40" fmla="*/ 158 w 179"/>
                    <a:gd name="T41" fmla="*/ 70 h 109"/>
                    <a:gd name="T42" fmla="*/ 166 w 179"/>
                    <a:gd name="T43" fmla="*/ 74 h 109"/>
                    <a:gd name="T44" fmla="*/ 162 w 179"/>
                    <a:gd name="T45" fmla="*/ 84 h 109"/>
                    <a:gd name="T46" fmla="*/ 163 w 179"/>
                    <a:gd name="T47" fmla="*/ 86 h 109"/>
                    <a:gd name="T48" fmla="*/ 163 w 179"/>
                    <a:gd name="T49" fmla="*/ 87 h 109"/>
                    <a:gd name="T50" fmla="*/ 163 w 179"/>
                    <a:gd name="T51" fmla="*/ 87 h 109"/>
                    <a:gd name="T52" fmla="*/ 163 w 179"/>
                    <a:gd name="T53" fmla="*/ 87 h 109"/>
                    <a:gd name="T54" fmla="*/ 164 w 179"/>
                    <a:gd name="T55" fmla="*/ 88 h 109"/>
                    <a:gd name="T56" fmla="*/ 164 w 179"/>
                    <a:gd name="T57" fmla="*/ 88 h 109"/>
                    <a:gd name="T58" fmla="*/ 164 w 179"/>
                    <a:gd name="T59" fmla="*/ 95 h 109"/>
                    <a:gd name="T60" fmla="*/ 164 w 179"/>
                    <a:gd name="T61" fmla="*/ 109 h 109"/>
                    <a:gd name="T62" fmla="*/ 178 w 179"/>
                    <a:gd name="T63" fmla="*/ 69 h 109"/>
                    <a:gd name="T64" fmla="*/ 179 w 179"/>
                    <a:gd name="T65" fmla="*/ 65 h 109"/>
                    <a:gd name="T66" fmla="*/ 179 w 179"/>
                    <a:gd name="T67" fmla="*/ 65 h 109"/>
                    <a:gd name="T68" fmla="*/ 179 w 179"/>
                    <a:gd name="T69" fmla="*/ 64 h 109"/>
                    <a:gd name="T70" fmla="*/ 179 w 179"/>
                    <a:gd name="T71" fmla="*/ 63 h 109"/>
                    <a:gd name="T72" fmla="*/ 177 w 179"/>
                    <a:gd name="T73" fmla="*/ 56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79" h="109">
                      <a:moveTo>
                        <a:pt x="177" y="56"/>
                      </a:moveTo>
                      <a:cubicBezTo>
                        <a:pt x="177" y="55"/>
                        <a:pt x="177" y="55"/>
                        <a:pt x="177" y="55"/>
                      </a:cubicBezTo>
                      <a:cubicBezTo>
                        <a:pt x="177" y="55"/>
                        <a:pt x="177" y="55"/>
                        <a:pt x="177" y="55"/>
                      </a:cubicBezTo>
                      <a:cubicBezTo>
                        <a:pt x="177" y="55"/>
                        <a:pt x="177" y="55"/>
                        <a:pt x="177" y="55"/>
                      </a:cubicBezTo>
                      <a:cubicBezTo>
                        <a:pt x="175" y="51"/>
                        <a:pt x="172" y="47"/>
                        <a:pt x="168" y="45"/>
                      </a:cubicBezTo>
                      <a:cubicBezTo>
                        <a:pt x="167" y="45"/>
                        <a:pt x="167" y="45"/>
                        <a:pt x="167" y="45"/>
                      </a:cubicBezTo>
                      <a:cubicBezTo>
                        <a:pt x="167" y="45"/>
                        <a:pt x="166" y="45"/>
                        <a:pt x="166" y="45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30" y="0"/>
                        <a:pt x="21" y="6"/>
                        <a:pt x="17" y="15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1" y="67"/>
                        <a:pt x="2" y="67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4" y="66"/>
                        <a:pt x="4" y="66"/>
                        <a:pt x="4" y="66"/>
                      </a:cubicBezTo>
                      <a:cubicBezTo>
                        <a:pt x="11" y="66"/>
                        <a:pt x="11" y="66"/>
                        <a:pt x="11" y="66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34" y="31"/>
                        <a:pt x="47" y="27"/>
                        <a:pt x="52" y="17"/>
                      </a:cubicBezTo>
                      <a:cubicBezTo>
                        <a:pt x="149" y="50"/>
                        <a:pt x="149" y="50"/>
                        <a:pt x="149" y="50"/>
                      </a:cubicBezTo>
                      <a:cubicBezTo>
                        <a:pt x="148" y="57"/>
                        <a:pt x="151" y="64"/>
                        <a:pt x="156" y="69"/>
                      </a:cubicBezTo>
                      <a:cubicBezTo>
                        <a:pt x="156" y="69"/>
                        <a:pt x="156" y="69"/>
                        <a:pt x="156" y="69"/>
                      </a:cubicBezTo>
                      <a:cubicBezTo>
                        <a:pt x="157" y="70"/>
                        <a:pt x="157" y="70"/>
                        <a:pt x="158" y="70"/>
                      </a:cubicBezTo>
                      <a:cubicBezTo>
                        <a:pt x="158" y="70"/>
                        <a:pt x="158" y="70"/>
                        <a:pt x="158" y="70"/>
                      </a:cubicBezTo>
                      <a:cubicBezTo>
                        <a:pt x="160" y="72"/>
                        <a:pt x="163" y="73"/>
                        <a:pt x="166" y="74"/>
                      </a:cubicBezTo>
                      <a:cubicBezTo>
                        <a:pt x="162" y="84"/>
                        <a:pt x="162" y="84"/>
                        <a:pt x="162" y="84"/>
                      </a:cubicBezTo>
                      <a:cubicBezTo>
                        <a:pt x="163" y="84"/>
                        <a:pt x="163" y="85"/>
                        <a:pt x="163" y="86"/>
                      </a:cubicBezTo>
                      <a:cubicBezTo>
                        <a:pt x="163" y="87"/>
                        <a:pt x="163" y="87"/>
                        <a:pt x="163" y="87"/>
                      </a:cubicBezTo>
                      <a:cubicBezTo>
                        <a:pt x="163" y="87"/>
                        <a:pt x="163" y="87"/>
                        <a:pt x="163" y="87"/>
                      </a:cubicBezTo>
                      <a:cubicBezTo>
                        <a:pt x="163" y="87"/>
                        <a:pt x="163" y="87"/>
                        <a:pt x="163" y="87"/>
                      </a:cubicBezTo>
                      <a:cubicBezTo>
                        <a:pt x="164" y="87"/>
                        <a:pt x="164" y="88"/>
                        <a:pt x="164" y="88"/>
                      </a:cubicBezTo>
                      <a:cubicBezTo>
                        <a:pt x="164" y="88"/>
                        <a:pt x="164" y="88"/>
                        <a:pt x="164" y="88"/>
                      </a:cubicBezTo>
                      <a:cubicBezTo>
                        <a:pt x="164" y="95"/>
                        <a:pt x="164" y="95"/>
                        <a:pt x="164" y="95"/>
                      </a:cubicBezTo>
                      <a:cubicBezTo>
                        <a:pt x="164" y="109"/>
                        <a:pt x="164" y="109"/>
                        <a:pt x="164" y="109"/>
                      </a:cubicBezTo>
                      <a:cubicBezTo>
                        <a:pt x="178" y="69"/>
                        <a:pt x="178" y="69"/>
                        <a:pt x="178" y="69"/>
                      </a:cubicBezTo>
                      <a:cubicBezTo>
                        <a:pt x="178" y="68"/>
                        <a:pt x="179" y="66"/>
                        <a:pt x="179" y="65"/>
                      </a:cubicBezTo>
                      <a:cubicBezTo>
                        <a:pt x="179" y="65"/>
                        <a:pt x="179" y="65"/>
                        <a:pt x="179" y="65"/>
                      </a:cubicBezTo>
                      <a:cubicBezTo>
                        <a:pt x="179" y="64"/>
                        <a:pt x="179" y="64"/>
                        <a:pt x="179" y="64"/>
                      </a:cubicBezTo>
                      <a:cubicBezTo>
                        <a:pt x="179" y="63"/>
                        <a:pt x="179" y="63"/>
                        <a:pt x="179" y="63"/>
                      </a:cubicBezTo>
                      <a:cubicBezTo>
                        <a:pt x="179" y="60"/>
                        <a:pt x="178" y="58"/>
                        <a:pt x="177" y="5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5" name="Freeform 3159">
                  <a:extLst>
                    <a:ext uri="{FF2B5EF4-FFF2-40B4-BE49-F238E27FC236}">
                      <a16:creationId xmlns:a16="http://schemas.microsoft.com/office/drawing/2014/main" id="{171B7392-BAF8-D9F5-12F0-33DDBCBDBC1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95963" y="736601"/>
                  <a:ext cx="233363" cy="85725"/>
                </a:xfrm>
                <a:custGeom>
                  <a:avLst/>
                  <a:gdLst>
                    <a:gd name="T0" fmla="*/ 34 w 62"/>
                    <a:gd name="T1" fmla="*/ 18 h 23"/>
                    <a:gd name="T2" fmla="*/ 34 w 62"/>
                    <a:gd name="T3" fmla="*/ 18 h 23"/>
                    <a:gd name="T4" fmla="*/ 34 w 62"/>
                    <a:gd name="T5" fmla="*/ 17 h 23"/>
                    <a:gd name="T6" fmla="*/ 35 w 62"/>
                    <a:gd name="T7" fmla="*/ 16 h 23"/>
                    <a:gd name="T8" fmla="*/ 38 w 62"/>
                    <a:gd name="T9" fmla="*/ 14 h 23"/>
                    <a:gd name="T10" fmla="*/ 40 w 62"/>
                    <a:gd name="T11" fmla="*/ 18 h 23"/>
                    <a:gd name="T12" fmla="*/ 40 w 62"/>
                    <a:gd name="T13" fmla="*/ 19 h 23"/>
                    <a:gd name="T14" fmla="*/ 40 w 62"/>
                    <a:gd name="T15" fmla="*/ 19 h 23"/>
                    <a:gd name="T16" fmla="*/ 40 w 62"/>
                    <a:gd name="T17" fmla="*/ 20 h 23"/>
                    <a:gd name="T18" fmla="*/ 47 w 62"/>
                    <a:gd name="T19" fmla="*/ 23 h 23"/>
                    <a:gd name="T20" fmla="*/ 62 w 62"/>
                    <a:gd name="T21" fmla="*/ 23 h 23"/>
                    <a:gd name="T22" fmla="*/ 42 w 62"/>
                    <a:gd name="T23" fmla="*/ 5 h 23"/>
                    <a:gd name="T24" fmla="*/ 0 w 62"/>
                    <a:gd name="T25" fmla="*/ 23 h 23"/>
                    <a:gd name="T26" fmla="*/ 21 w 62"/>
                    <a:gd name="T27" fmla="*/ 23 h 23"/>
                    <a:gd name="T28" fmla="*/ 34 w 62"/>
                    <a:gd name="T29" fmla="*/ 1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2" h="23">
                      <a:moveTo>
                        <a:pt x="34" y="18"/>
                      </a:move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4" y="18"/>
                        <a:pt x="34" y="18"/>
                        <a:pt x="34" y="17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5" y="15"/>
                        <a:pt x="37" y="14"/>
                        <a:pt x="38" y="14"/>
                      </a:cubicBezTo>
                      <a:cubicBezTo>
                        <a:pt x="40" y="15"/>
                        <a:pt x="41" y="17"/>
                        <a:pt x="40" y="18"/>
                      </a:cubicBezTo>
                      <a:cubicBezTo>
                        <a:pt x="40" y="19"/>
                        <a:pt x="40" y="19"/>
                        <a:pt x="40" y="19"/>
                      </a:cubicBezTo>
                      <a:cubicBezTo>
                        <a:pt x="40" y="19"/>
                        <a:pt x="40" y="19"/>
                        <a:pt x="40" y="19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3" y="21"/>
                        <a:pt x="45" y="22"/>
                        <a:pt x="47" y="23"/>
                      </a:cubicBezTo>
                      <a:cubicBezTo>
                        <a:pt x="62" y="23"/>
                        <a:pt x="62" y="23"/>
                        <a:pt x="62" y="23"/>
                      </a:cubicBezTo>
                      <a:cubicBezTo>
                        <a:pt x="58" y="15"/>
                        <a:pt x="51" y="8"/>
                        <a:pt x="42" y="5"/>
                      </a:cubicBezTo>
                      <a:cubicBezTo>
                        <a:pt x="25" y="0"/>
                        <a:pt x="7" y="8"/>
                        <a:pt x="0" y="23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4" y="20"/>
                        <a:pt x="28" y="17"/>
                        <a:pt x="34" y="1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6" name="Freeform 3160">
                  <a:extLst>
                    <a:ext uri="{FF2B5EF4-FFF2-40B4-BE49-F238E27FC236}">
                      <a16:creationId xmlns:a16="http://schemas.microsoft.com/office/drawing/2014/main" id="{EA7A1FF0-E541-C036-BABF-764DD6465AF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94400" y="1217613"/>
                  <a:ext cx="271463" cy="88900"/>
                </a:xfrm>
                <a:custGeom>
                  <a:avLst/>
                  <a:gdLst>
                    <a:gd name="T0" fmla="*/ 72 w 72"/>
                    <a:gd name="T1" fmla="*/ 18 h 24"/>
                    <a:gd name="T2" fmla="*/ 66 w 72"/>
                    <a:gd name="T3" fmla="*/ 24 h 24"/>
                    <a:gd name="T4" fmla="*/ 6 w 72"/>
                    <a:gd name="T5" fmla="*/ 24 h 24"/>
                    <a:gd name="T6" fmla="*/ 0 w 72"/>
                    <a:gd name="T7" fmla="*/ 18 h 24"/>
                    <a:gd name="T8" fmla="*/ 0 w 72"/>
                    <a:gd name="T9" fmla="*/ 6 h 24"/>
                    <a:gd name="T10" fmla="*/ 6 w 72"/>
                    <a:gd name="T11" fmla="*/ 0 h 24"/>
                    <a:gd name="T12" fmla="*/ 66 w 72"/>
                    <a:gd name="T13" fmla="*/ 0 h 24"/>
                    <a:gd name="T14" fmla="*/ 72 w 72"/>
                    <a:gd name="T15" fmla="*/ 6 h 24"/>
                    <a:gd name="T16" fmla="*/ 72 w 72"/>
                    <a:gd name="T17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2" h="24">
                      <a:moveTo>
                        <a:pt x="72" y="18"/>
                      </a:moveTo>
                      <a:cubicBezTo>
                        <a:pt x="72" y="21"/>
                        <a:pt x="69" y="24"/>
                        <a:pt x="6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2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lnTo>
                        <a:pt x="72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7" name="Freeform 3161">
                  <a:extLst>
                    <a:ext uri="{FF2B5EF4-FFF2-40B4-BE49-F238E27FC236}">
                      <a16:creationId xmlns:a16="http://schemas.microsoft.com/office/drawing/2014/main" id="{EED2EE8F-1209-AE77-A210-7643F686EC7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65825" y="1108074"/>
                  <a:ext cx="269876" cy="90488"/>
                </a:xfrm>
                <a:custGeom>
                  <a:avLst/>
                  <a:gdLst>
                    <a:gd name="T0" fmla="*/ 72 w 72"/>
                    <a:gd name="T1" fmla="*/ 18 h 24"/>
                    <a:gd name="T2" fmla="*/ 66 w 72"/>
                    <a:gd name="T3" fmla="*/ 24 h 24"/>
                    <a:gd name="T4" fmla="*/ 6 w 72"/>
                    <a:gd name="T5" fmla="*/ 24 h 24"/>
                    <a:gd name="T6" fmla="*/ 0 w 72"/>
                    <a:gd name="T7" fmla="*/ 18 h 24"/>
                    <a:gd name="T8" fmla="*/ 0 w 72"/>
                    <a:gd name="T9" fmla="*/ 6 h 24"/>
                    <a:gd name="T10" fmla="*/ 6 w 72"/>
                    <a:gd name="T11" fmla="*/ 0 h 24"/>
                    <a:gd name="T12" fmla="*/ 66 w 72"/>
                    <a:gd name="T13" fmla="*/ 0 h 24"/>
                    <a:gd name="T14" fmla="*/ 72 w 72"/>
                    <a:gd name="T15" fmla="*/ 6 h 24"/>
                    <a:gd name="T16" fmla="*/ 72 w 72"/>
                    <a:gd name="T17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2" h="24">
                      <a:moveTo>
                        <a:pt x="72" y="18"/>
                      </a:moveTo>
                      <a:cubicBezTo>
                        <a:pt x="72" y="21"/>
                        <a:pt x="70" y="24"/>
                        <a:pt x="6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0" y="0"/>
                        <a:pt x="72" y="3"/>
                        <a:pt x="72" y="6"/>
                      </a:cubicBezTo>
                      <a:lnTo>
                        <a:pt x="72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8" name="Freeform 3162">
                  <a:extLst>
                    <a:ext uri="{FF2B5EF4-FFF2-40B4-BE49-F238E27FC236}">
                      <a16:creationId xmlns:a16="http://schemas.microsoft.com/office/drawing/2014/main" id="{6B5052CA-AA2C-DAC7-D070-6F73002AA80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94400" y="998538"/>
                  <a:ext cx="271463" cy="95250"/>
                </a:xfrm>
                <a:custGeom>
                  <a:avLst/>
                  <a:gdLst>
                    <a:gd name="T0" fmla="*/ 72 w 72"/>
                    <a:gd name="T1" fmla="*/ 19 h 25"/>
                    <a:gd name="T2" fmla="*/ 66 w 72"/>
                    <a:gd name="T3" fmla="*/ 25 h 25"/>
                    <a:gd name="T4" fmla="*/ 6 w 72"/>
                    <a:gd name="T5" fmla="*/ 25 h 25"/>
                    <a:gd name="T6" fmla="*/ 0 w 72"/>
                    <a:gd name="T7" fmla="*/ 19 h 25"/>
                    <a:gd name="T8" fmla="*/ 0 w 72"/>
                    <a:gd name="T9" fmla="*/ 6 h 25"/>
                    <a:gd name="T10" fmla="*/ 6 w 72"/>
                    <a:gd name="T11" fmla="*/ 0 h 25"/>
                    <a:gd name="T12" fmla="*/ 66 w 72"/>
                    <a:gd name="T13" fmla="*/ 0 h 25"/>
                    <a:gd name="T14" fmla="*/ 72 w 72"/>
                    <a:gd name="T15" fmla="*/ 6 h 25"/>
                    <a:gd name="T16" fmla="*/ 72 w 72"/>
                    <a:gd name="T17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2" h="25">
                      <a:moveTo>
                        <a:pt x="72" y="19"/>
                      </a:moveTo>
                      <a:cubicBezTo>
                        <a:pt x="72" y="22"/>
                        <a:pt x="69" y="25"/>
                        <a:pt x="6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2" y="25"/>
                        <a:pt x="0" y="22"/>
                        <a:pt x="0" y="19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9" y="0"/>
                        <a:pt x="72" y="3"/>
                        <a:pt x="72" y="6"/>
                      </a:cubicBezTo>
                      <a:lnTo>
                        <a:pt x="72" y="1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9" name="Freeform 3163">
                  <a:extLst>
                    <a:ext uri="{FF2B5EF4-FFF2-40B4-BE49-F238E27FC236}">
                      <a16:creationId xmlns:a16="http://schemas.microsoft.com/office/drawing/2014/main" id="{1EF50B70-8719-204F-4F3A-B1E42A6113A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40288" y="857251"/>
                  <a:ext cx="635000" cy="449264"/>
                </a:xfrm>
                <a:custGeom>
                  <a:avLst/>
                  <a:gdLst>
                    <a:gd name="T0" fmla="*/ 115 w 169"/>
                    <a:gd name="T1" fmla="*/ 110 h 120"/>
                    <a:gd name="T2" fmla="*/ 33 w 169"/>
                    <a:gd name="T3" fmla="*/ 110 h 120"/>
                    <a:gd name="T4" fmla="*/ 10 w 169"/>
                    <a:gd name="T5" fmla="*/ 92 h 120"/>
                    <a:gd name="T6" fmla="*/ 10 w 169"/>
                    <a:gd name="T7" fmla="*/ 29 h 120"/>
                    <a:gd name="T8" fmla="*/ 33 w 169"/>
                    <a:gd name="T9" fmla="*/ 10 h 120"/>
                    <a:gd name="T10" fmla="*/ 136 w 169"/>
                    <a:gd name="T11" fmla="*/ 11 h 120"/>
                    <a:gd name="T12" fmla="*/ 149 w 169"/>
                    <a:gd name="T13" fmla="*/ 27 h 120"/>
                    <a:gd name="T14" fmla="*/ 149 w 169"/>
                    <a:gd name="T15" fmla="*/ 27 h 120"/>
                    <a:gd name="T16" fmla="*/ 151 w 169"/>
                    <a:gd name="T17" fmla="*/ 27 h 120"/>
                    <a:gd name="T18" fmla="*/ 151 w 169"/>
                    <a:gd name="T19" fmla="*/ 27 h 120"/>
                    <a:gd name="T20" fmla="*/ 159 w 169"/>
                    <a:gd name="T21" fmla="*/ 29 h 120"/>
                    <a:gd name="T22" fmla="*/ 159 w 169"/>
                    <a:gd name="T23" fmla="*/ 32 h 120"/>
                    <a:gd name="T24" fmla="*/ 169 w 169"/>
                    <a:gd name="T25" fmla="*/ 32 h 120"/>
                    <a:gd name="T26" fmla="*/ 169 w 169"/>
                    <a:gd name="T27" fmla="*/ 20 h 120"/>
                    <a:gd name="T28" fmla="*/ 169 w 169"/>
                    <a:gd name="T29" fmla="*/ 15 h 120"/>
                    <a:gd name="T30" fmla="*/ 169 w 169"/>
                    <a:gd name="T31" fmla="*/ 15 h 120"/>
                    <a:gd name="T32" fmla="*/ 169 w 169"/>
                    <a:gd name="T33" fmla="*/ 14 h 120"/>
                    <a:gd name="T34" fmla="*/ 169 w 169"/>
                    <a:gd name="T35" fmla="*/ 14 h 120"/>
                    <a:gd name="T36" fmla="*/ 165 w 169"/>
                    <a:gd name="T37" fmla="*/ 7 h 120"/>
                    <a:gd name="T38" fmla="*/ 165 w 169"/>
                    <a:gd name="T39" fmla="*/ 7 h 120"/>
                    <a:gd name="T40" fmla="*/ 164 w 169"/>
                    <a:gd name="T41" fmla="*/ 7 h 120"/>
                    <a:gd name="T42" fmla="*/ 164 w 169"/>
                    <a:gd name="T43" fmla="*/ 7 h 120"/>
                    <a:gd name="T44" fmla="*/ 152 w 169"/>
                    <a:gd name="T45" fmla="*/ 0 h 120"/>
                    <a:gd name="T46" fmla="*/ 152 w 169"/>
                    <a:gd name="T47" fmla="*/ 1 h 120"/>
                    <a:gd name="T48" fmla="*/ 150 w 169"/>
                    <a:gd name="T49" fmla="*/ 1 h 120"/>
                    <a:gd name="T50" fmla="*/ 18 w 169"/>
                    <a:gd name="T51" fmla="*/ 0 h 120"/>
                    <a:gd name="T52" fmla="*/ 0 w 169"/>
                    <a:gd name="T53" fmla="*/ 20 h 120"/>
                    <a:gd name="T54" fmla="*/ 0 w 169"/>
                    <a:gd name="T55" fmla="*/ 101 h 120"/>
                    <a:gd name="T56" fmla="*/ 18 w 169"/>
                    <a:gd name="T57" fmla="*/ 120 h 120"/>
                    <a:gd name="T58" fmla="*/ 116 w 169"/>
                    <a:gd name="T59" fmla="*/ 120 h 120"/>
                    <a:gd name="T60" fmla="*/ 115 w 169"/>
                    <a:gd name="T61" fmla="*/ 114 h 120"/>
                    <a:gd name="T62" fmla="*/ 115 w 169"/>
                    <a:gd name="T63" fmla="*/ 11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9" h="120">
                      <a:moveTo>
                        <a:pt x="115" y="110"/>
                      </a:moveTo>
                      <a:cubicBezTo>
                        <a:pt x="33" y="110"/>
                        <a:pt x="33" y="110"/>
                        <a:pt x="33" y="110"/>
                      </a:cubicBezTo>
                      <a:cubicBezTo>
                        <a:pt x="32" y="99"/>
                        <a:pt x="21" y="91"/>
                        <a:pt x="10" y="9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21" y="29"/>
                        <a:pt x="32" y="21"/>
                        <a:pt x="33" y="10"/>
                      </a:cubicBezTo>
                      <a:cubicBezTo>
                        <a:pt x="136" y="11"/>
                        <a:pt x="136" y="11"/>
                        <a:pt x="136" y="11"/>
                      </a:cubicBezTo>
                      <a:cubicBezTo>
                        <a:pt x="138" y="18"/>
                        <a:pt x="142" y="24"/>
                        <a:pt x="149" y="27"/>
                      </a:cubicBezTo>
                      <a:cubicBezTo>
                        <a:pt x="149" y="27"/>
                        <a:pt x="149" y="27"/>
                        <a:pt x="149" y="27"/>
                      </a:cubicBezTo>
                      <a:cubicBezTo>
                        <a:pt x="150" y="27"/>
                        <a:pt x="150" y="27"/>
                        <a:pt x="151" y="27"/>
                      </a:cubicBezTo>
                      <a:cubicBezTo>
                        <a:pt x="151" y="27"/>
                        <a:pt x="151" y="27"/>
                        <a:pt x="151" y="27"/>
                      </a:cubicBezTo>
                      <a:cubicBezTo>
                        <a:pt x="153" y="28"/>
                        <a:pt x="156" y="29"/>
                        <a:pt x="159" y="29"/>
                      </a:cubicBezTo>
                      <a:cubicBezTo>
                        <a:pt x="159" y="32"/>
                        <a:pt x="159" y="32"/>
                        <a:pt x="159" y="32"/>
                      </a:cubicBezTo>
                      <a:cubicBezTo>
                        <a:pt x="169" y="32"/>
                        <a:pt x="169" y="32"/>
                        <a:pt x="169" y="32"/>
                      </a:cubicBezTo>
                      <a:cubicBezTo>
                        <a:pt x="169" y="20"/>
                        <a:pt x="169" y="20"/>
                        <a:pt x="169" y="20"/>
                      </a:cubicBezTo>
                      <a:cubicBezTo>
                        <a:pt x="169" y="18"/>
                        <a:pt x="169" y="17"/>
                        <a:pt x="169" y="15"/>
                      </a:cubicBezTo>
                      <a:cubicBezTo>
                        <a:pt x="169" y="15"/>
                        <a:pt x="169" y="15"/>
                        <a:pt x="169" y="15"/>
                      </a:cubicBezTo>
                      <a:cubicBezTo>
                        <a:pt x="169" y="15"/>
                        <a:pt x="169" y="15"/>
                        <a:pt x="169" y="14"/>
                      </a:cubicBezTo>
                      <a:cubicBezTo>
                        <a:pt x="169" y="14"/>
                        <a:pt x="169" y="14"/>
                        <a:pt x="169" y="14"/>
                      </a:cubicBezTo>
                      <a:cubicBezTo>
                        <a:pt x="168" y="11"/>
                        <a:pt x="166" y="9"/>
                        <a:pt x="165" y="7"/>
                      </a:cubicBezTo>
                      <a:cubicBezTo>
                        <a:pt x="165" y="7"/>
                        <a:pt x="165" y="7"/>
                        <a:pt x="165" y="7"/>
                      </a:cubicBezTo>
                      <a:cubicBezTo>
                        <a:pt x="165" y="7"/>
                        <a:pt x="164" y="7"/>
                        <a:pt x="164" y="7"/>
                      </a:cubicBez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161" y="3"/>
                        <a:pt x="157" y="1"/>
                        <a:pt x="152" y="0"/>
                      </a:cubicBezTo>
                      <a:cubicBezTo>
                        <a:pt x="152" y="1"/>
                        <a:pt x="152" y="1"/>
                        <a:pt x="152" y="1"/>
                      </a:cubicBezTo>
                      <a:cubicBezTo>
                        <a:pt x="151" y="1"/>
                        <a:pt x="151" y="1"/>
                        <a:pt x="150" y="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8" y="1"/>
                        <a:pt x="0" y="10"/>
                        <a:pt x="0" y="20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11"/>
                        <a:pt x="8" y="119"/>
                        <a:pt x="18" y="120"/>
                      </a:cubicBezTo>
                      <a:cubicBezTo>
                        <a:pt x="116" y="120"/>
                        <a:pt x="116" y="120"/>
                        <a:pt x="116" y="120"/>
                      </a:cubicBezTo>
                      <a:cubicBezTo>
                        <a:pt x="115" y="118"/>
                        <a:pt x="115" y="116"/>
                        <a:pt x="115" y="114"/>
                      </a:cubicBezTo>
                      <a:lnTo>
                        <a:pt x="115" y="11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0" name="Freeform 3164">
                  <a:extLst>
                    <a:ext uri="{FF2B5EF4-FFF2-40B4-BE49-F238E27FC236}">
                      <a16:creationId xmlns:a16="http://schemas.microsoft.com/office/drawing/2014/main" id="{6DC2C063-411D-28DB-47FF-C6A740818F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5732463" y="954085"/>
                  <a:ext cx="244475" cy="255588"/>
                </a:xfrm>
                <a:custGeom>
                  <a:avLst/>
                  <a:gdLst>
                    <a:gd name="T0" fmla="*/ 56 w 65"/>
                    <a:gd name="T1" fmla="*/ 47 h 68"/>
                    <a:gd name="T2" fmla="*/ 65 w 65"/>
                    <a:gd name="T3" fmla="*/ 36 h 68"/>
                    <a:gd name="T4" fmla="*/ 64 w 65"/>
                    <a:gd name="T5" fmla="*/ 31 h 68"/>
                    <a:gd name="T6" fmla="*/ 64 w 65"/>
                    <a:gd name="T7" fmla="*/ 18 h 68"/>
                    <a:gd name="T8" fmla="*/ 64 w 65"/>
                    <a:gd name="T9" fmla="*/ 18 h 68"/>
                    <a:gd name="T10" fmla="*/ 34 w 65"/>
                    <a:gd name="T11" fmla="*/ 0 h 68"/>
                    <a:gd name="T12" fmla="*/ 0 w 65"/>
                    <a:gd name="T13" fmla="*/ 34 h 68"/>
                    <a:gd name="T14" fmla="*/ 34 w 65"/>
                    <a:gd name="T15" fmla="*/ 68 h 68"/>
                    <a:gd name="T16" fmla="*/ 56 w 65"/>
                    <a:gd name="T17" fmla="*/ 59 h 68"/>
                    <a:gd name="T18" fmla="*/ 56 w 65"/>
                    <a:gd name="T19" fmla="*/ 59 h 68"/>
                    <a:gd name="T20" fmla="*/ 56 w 65"/>
                    <a:gd name="T21" fmla="*/ 47 h 68"/>
                    <a:gd name="T22" fmla="*/ 37 w 65"/>
                    <a:gd name="T23" fmla="*/ 53 h 68"/>
                    <a:gd name="T24" fmla="*/ 37 w 65"/>
                    <a:gd name="T25" fmla="*/ 55 h 68"/>
                    <a:gd name="T26" fmla="*/ 37 w 65"/>
                    <a:gd name="T27" fmla="*/ 55 h 68"/>
                    <a:gd name="T28" fmla="*/ 37 w 65"/>
                    <a:gd name="T29" fmla="*/ 55 h 68"/>
                    <a:gd name="T30" fmla="*/ 34 w 65"/>
                    <a:gd name="T31" fmla="*/ 58 h 68"/>
                    <a:gd name="T32" fmla="*/ 31 w 65"/>
                    <a:gd name="T33" fmla="*/ 55 h 68"/>
                    <a:gd name="T34" fmla="*/ 31 w 65"/>
                    <a:gd name="T35" fmla="*/ 55 h 68"/>
                    <a:gd name="T36" fmla="*/ 31 w 65"/>
                    <a:gd name="T37" fmla="*/ 55 h 68"/>
                    <a:gd name="T38" fmla="*/ 31 w 65"/>
                    <a:gd name="T39" fmla="*/ 54 h 68"/>
                    <a:gd name="T40" fmla="*/ 20 w 65"/>
                    <a:gd name="T41" fmla="*/ 51 h 68"/>
                    <a:gd name="T42" fmla="*/ 22 w 65"/>
                    <a:gd name="T43" fmla="*/ 44 h 68"/>
                    <a:gd name="T44" fmla="*/ 32 w 65"/>
                    <a:gd name="T45" fmla="*/ 47 h 68"/>
                    <a:gd name="T46" fmla="*/ 38 w 65"/>
                    <a:gd name="T47" fmla="*/ 43 h 68"/>
                    <a:gd name="T48" fmla="*/ 31 w 65"/>
                    <a:gd name="T49" fmla="*/ 37 h 68"/>
                    <a:gd name="T50" fmla="*/ 20 w 65"/>
                    <a:gd name="T51" fmla="*/ 26 h 68"/>
                    <a:gd name="T52" fmla="*/ 31 w 65"/>
                    <a:gd name="T53" fmla="*/ 15 h 68"/>
                    <a:gd name="T54" fmla="*/ 31 w 65"/>
                    <a:gd name="T55" fmla="*/ 14 h 68"/>
                    <a:gd name="T56" fmla="*/ 31 w 65"/>
                    <a:gd name="T57" fmla="*/ 14 h 68"/>
                    <a:gd name="T58" fmla="*/ 31 w 65"/>
                    <a:gd name="T59" fmla="*/ 13 h 68"/>
                    <a:gd name="T60" fmla="*/ 34 w 65"/>
                    <a:gd name="T61" fmla="*/ 10 h 68"/>
                    <a:gd name="T62" fmla="*/ 37 w 65"/>
                    <a:gd name="T63" fmla="*/ 13 h 68"/>
                    <a:gd name="T64" fmla="*/ 37 w 65"/>
                    <a:gd name="T65" fmla="*/ 13 h 68"/>
                    <a:gd name="T66" fmla="*/ 37 w 65"/>
                    <a:gd name="T67" fmla="*/ 13 h 68"/>
                    <a:gd name="T68" fmla="*/ 37 w 65"/>
                    <a:gd name="T69" fmla="*/ 15 h 68"/>
                    <a:gd name="T70" fmla="*/ 46 w 65"/>
                    <a:gd name="T71" fmla="*/ 17 h 68"/>
                    <a:gd name="T72" fmla="*/ 44 w 65"/>
                    <a:gd name="T73" fmla="*/ 24 h 68"/>
                    <a:gd name="T74" fmla="*/ 35 w 65"/>
                    <a:gd name="T75" fmla="*/ 21 h 68"/>
                    <a:gd name="T76" fmla="*/ 30 w 65"/>
                    <a:gd name="T77" fmla="*/ 25 h 68"/>
                    <a:gd name="T78" fmla="*/ 37 w 65"/>
                    <a:gd name="T79" fmla="*/ 30 h 68"/>
                    <a:gd name="T80" fmla="*/ 48 w 65"/>
                    <a:gd name="T81" fmla="*/ 42 h 68"/>
                    <a:gd name="T82" fmla="*/ 37 w 65"/>
                    <a:gd name="T83" fmla="*/ 53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5" h="68">
                      <a:moveTo>
                        <a:pt x="56" y="47"/>
                      </a:moveTo>
                      <a:cubicBezTo>
                        <a:pt x="56" y="42"/>
                        <a:pt x="60" y="37"/>
                        <a:pt x="65" y="36"/>
                      </a:cubicBezTo>
                      <a:cubicBezTo>
                        <a:pt x="64" y="34"/>
                        <a:pt x="64" y="32"/>
                        <a:pt x="64" y="31"/>
                      </a:cubicBezTo>
                      <a:cubicBezTo>
                        <a:pt x="64" y="18"/>
                        <a:pt x="64" y="18"/>
                        <a:pt x="64" y="18"/>
                      </a:cubicBezTo>
                      <a:cubicBezTo>
                        <a:pt x="64" y="18"/>
                        <a:pt x="64" y="18"/>
                        <a:pt x="64" y="18"/>
                      </a:cubicBezTo>
                      <a:cubicBezTo>
                        <a:pt x="58" y="8"/>
                        <a:pt x="47" y="0"/>
                        <a:pt x="34" y="0"/>
                      </a:cubicBezTo>
                      <a:cubicBezTo>
                        <a:pt x="15" y="0"/>
                        <a:pt x="0" y="15"/>
                        <a:pt x="0" y="34"/>
                      </a:cubicBezTo>
                      <a:cubicBezTo>
                        <a:pt x="0" y="53"/>
                        <a:pt x="15" y="68"/>
                        <a:pt x="34" y="68"/>
                      </a:cubicBezTo>
                      <a:cubicBezTo>
                        <a:pt x="42" y="68"/>
                        <a:pt x="50" y="65"/>
                        <a:pt x="56" y="59"/>
                      </a:cubicBezTo>
                      <a:cubicBezTo>
                        <a:pt x="56" y="59"/>
                        <a:pt x="56" y="59"/>
                        <a:pt x="56" y="59"/>
                      </a:cubicBezTo>
                      <a:lnTo>
                        <a:pt x="56" y="47"/>
                      </a:lnTo>
                      <a:close/>
                      <a:moveTo>
                        <a:pt x="37" y="53"/>
                      </a:move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37" y="57"/>
                        <a:pt x="35" y="58"/>
                        <a:pt x="34" y="58"/>
                      </a:cubicBezTo>
                      <a:cubicBezTo>
                        <a:pt x="32" y="58"/>
                        <a:pt x="31" y="57"/>
                        <a:pt x="31" y="55"/>
                      </a:cubicBezTo>
                      <a:cubicBezTo>
                        <a:pt x="31" y="55"/>
                        <a:pt x="31" y="55"/>
                        <a:pt x="31" y="55"/>
                      </a:cubicBezTo>
                      <a:cubicBezTo>
                        <a:pt x="31" y="55"/>
                        <a:pt x="31" y="55"/>
                        <a:pt x="31" y="55"/>
                      </a:cubicBezTo>
                      <a:cubicBezTo>
                        <a:pt x="31" y="54"/>
                        <a:pt x="31" y="54"/>
                        <a:pt x="31" y="54"/>
                      </a:cubicBezTo>
                      <a:cubicBezTo>
                        <a:pt x="26" y="54"/>
                        <a:pt x="22" y="52"/>
                        <a:pt x="20" y="51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4" y="45"/>
                        <a:pt x="28" y="47"/>
                        <a:pt x="32" y="47"/>
                      </a:cubicBezTo>
                      <a:cubicBezTo>
                        <a:pt x="36" y="47"/>
                        <a:pt x="38" y="45"/>
                        <a:pt x="38" y="43"/>
                      </a:cubicBezTo>
                      <a:cubicBezTo>
                        <a:pt x="38" y="40"/>
                        <a:pt x="36" y="39"/>
                        <a:pt x="31" y="37"/>
                      </a:cubicBezTo>
                      <a:cubicBezTo>
                        <a:pt x="25" y="35"/>
                        <a:pt x="20" y="32"/>
                        <a:pt x="20" y="26"/>
                      </a:cubicBezTo>
                      <a:cubicBezTo>
                        <a:pt x="20" y="21"/>
                        <a:pt x="24" y="16"/>
                        <a:pt x="31" y="15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1"/>
                        <a:pt x="32" y="10"/>
                        <a:pt x="34" y="10"/>
                      </a:cubicBezTo>
                      <a:cubicBezTo>
                        <a:pt x="35" y="10"/>
                        <a:pt x="37" y="11"/>
                        <a:pt x="37" y="13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41" y="15"/>
                        <a:pt x="44" y="16"/>
                        <a:pt x="46" y="17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3" y="23"/>
                        <a:pt x="40" y="21"/>
                        <a:pt x="35" y="21"/>
                      </a:cubicBezTo>
                      <a:cubicBezTo>
                        <a:pt x="31" y="21"/>
                        <a:pt x="30" y="23"/>
                        <a:pt x="30" y="25"/>
                      </a:cubicBezTo>
                      <a:cubicBezTo>
                        <a:pt x="30" y="27"/>
                        <a:pt x="32" y="28"/>
                        <a:pt x="37" y="30"/>
                      </a:cubicBezTo>
                      <a:cubicBezTo>
                        <a:pt x="45" y="33"/>
                        <a:pt x="48" y="36"/>
                        <a:pt x="48" y="42"/>
                      </a:cubicBezTo>
                      <a:cubicBezTo>
                        <a:pt x="48" y="47"/>
                        <a:pt x="44" y="52"/>
                        <a:pt x="37" y="5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p:grpSp>
        </p:grpSp>
      </p:grpSp>
      <p:sp>
        <p:nvSpPr>
          <p:cNvPr id="21" name="Google Shape;1370;p273">
            <a:extLst>
              <a:ext uri="{FF2B5EF4-FFF2-40B4-BE49-F238E27FC236}">
                <a16:creationId xmlns:a16="http://schemas.microsoft.com/office/drawing/2014/main" id="{FF10BDDE-5BC0-80BE-7293-4640226A789C}"/>
              </a:ext>
            </a:extLst>
          </p:cNvPr>
          <p:cNvSpPr/>
          <p:nvPr/>
        </p:nvSpPr>
        <p:spPr>
          <a:xfrm flipH="1">
            <a:off x="467938" y="1942485"/>
            <a:ext cx="3499478" cy="156638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spcFirstLastPara="1" wrap="square" lIns="91440" tIns="0" rIns="274320" bIns="0" anchor="t" anchorCtr="0">
            <a:noAutofit/>
          </a:bodyPr>
          <a:lstStyle/>
          <a:p>
            <a:pPr lvl="0" algn="justLow">
              <a:defRPr/>
            </a:pPr>
            <a:r>
              <a:rPr lang="ru-RU" sz="1600" dirty="0">
                <a:solidFill>
                  <a:prstClr val="black"/>
                </a:solidFill>
                <a:cs typeface="Sakkal Majalla" panose="02000000000000000000" pitchFamily="2" charset="-78"/>
              </a:rPr>
              <a:t>Бити инклузиван и стратешки партнер који омогућава глобални одрживи економски развој у земљама у којима постоји потреба.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77EEDC5-0CDE-86A4-7FD0-62C7F2E70651}"/>
              </a:ext>
            </a:extLst>
          </p:cNvPr>
          <p:cNvGrpSpPr/>
          <p:nvPr/>
        </p:nvGrpSpPr>
        <p:grpSpPr>
          <a:xfrm>
            <a:off x="762059" y="710326"/>
            <a:ext cx="2793218" cy="1170473"/>
            <a:chOff x="762059" y="710326"/>
            <a:chExt cx="2793218" cy="1170473"/>
          </a:xfrm>
        </p:grpSpPr>
        <p:sp>
          <p:nvSpPr>
            <p:cNvPr id="23" name="Google Shape;1368;p273">
              <a:extLst>
                <a:ext uri="{FF2B5EF4-FFF2-40B4-BE49-F238E27FC236}">
                  <a16:creationId xmlns:a16="http://schemas.microsoft.com/office/drawing/2014/main" id="{AE57AC00-8825-B72C-BB8C-6A56063B5E69}"/>
                </a:ext>
              </a:extLst>
            </p:cNvPr>
            <p:cNvSpPr txBox="1"/>
            <p:nvPr/>
          </p:nvSpPr>
          <p:spPr>
            <a:xfrm>
              <a:off x="762059" y="1434543"/>
              <a:ext cx="2793218" cy="4462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>
                <a:defRPr lang="en-US"/>
              </a:defPPr>
              <a:lvl1pPr algn="ctr" defTabSz="457200">
                <a:buClr>
                  <a:srgbClr val="FFFFFF"/>
                </a:buClr>
                <a:buSzPts val="3200"/>
                <a:defRPr sz="1300" b="1" kern="0">
                  <a:ea typeface="Trebuchet MS"/>
                  <a:cs typeface="Trebuchet MS"/>
                </a:defRPr>
              </a:lvl1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Tx/>
                <a:buNone/>
                <a:tabLst/>
                <a:defRPr/>
              </a:pPr>
              <a:r>
                <a:rPr lang="sr-Cyrl-BA" sz="1800" kern="1200" dirty="0">
                  <a:solidFill>
                    <a:srgbClr val="0070C0"/>
                  </a:solidFill>
                  <a:ea typeface="+mn-ea"/>
                  <a:cs typeface="Sakkal Majalla" panose="02000000000000000000" pitchFamily="2" charset="-78"/>
                  <a:sym typeface="Trebuchet MS"/>
                </a:rPr>
                <a:t>Визија</a:t>
              </a:r>
              <a:endParaRPr lang="en-US" sz="1800" kern="1200" dirty="0">
                <a:solidFill>
                  <a:srgbClr val="0070C0"/>
                </a:solidFill>
                <a:ea typeface="+mn-ea"/>
                <a:cs typeface="Sakkal Majalla" panose="02000000000000000000" pitchFamily="2" charset="-78"/>
                <a:sym typeface="Trebuchet MS"/>
              </a:endParaRPr>
            </a:p>
          </p:txBody>
        </p:sp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FB3E0B44-90C2-D762-7221-D8BB13ADC027}"/>
                </a:ext>
              </a:extLst>
            </p:cNvPr>
            <p:cNvGrpSpPr/>
            <p:nvPr/>
          </p:nvGrpSpPr>
          <p:grpSpPr>
            <a:xfrm>
              <a:off x="1796444" y="710326"/>
              <a:ext cx="724448" cy="718913"/>
              <a:chOff x="6276545" y="5164288"/>
              <a:chExt cx="1033272" cy="1035721"/>
            </a:xfrm>
            <a:solidFill>
              <a:schemeClr val="bg1"/>
            </a:solidFill>
          </p:grpSpPr>
          <p:sp>
            <p:nvSpPr>
              <p:cNvPr id="25" name="Oval 61">
                <a:extLst>
                  <a:ext uri="{FF2B5EF4-FFF2-40B4-BE49-F238E27FC236}">
                    <a16:creationId xmlns:a16="http://schemas.microsoft.com/office/drawing/2014/main" id="{CC06EC6B-8FA2-8204-7E5F-F76DF3764B13}"/>
                  </a:ext>
                </a:extLst>
              </p:cNvPr>
              <p:cNvSpPr/>
              <p:nvPr/>
            </p:nvSpPr>
            <p:spPr>
              <a:xfrm>
                <a:off x="6276545" y="5164288"/>
                <a:ext cx="1033272" cy="1035721"/>
              </a:xfrm>
              <a:prstGeom prst="ellipse">
                <a:avLst/>
              </a:prstGeom>
              <a:grp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3137">
                <a:extLst>
                  <a:ext uri="{FF2B5EF4-FFF2-40B4-BE49-F238E27FC236}">
                    <a16:creationId xmlns:a16="http://schemas.microsoft.com/office/drawing/2014/main" id="{4E2F8818-EE06-0632-8C7D-209539D4663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16200000">
                <a:off x="6511953" y="5314691"/>
                <a:ext cx="563263" cy="638036"/>
              </a:xfrm>
              <a:custGeom>
                <a:avLst/>
                <a:gdLst>
                  <a:gd name="T0" fmla="*/ 0 w 174"/>
                  <a:gd name="T1" fmla="*/ 181 h 201"/>
                  <a:gd name="T2" fmla="*/ 21 w 174"/>
                  <a:gd name="T3" fmla="*/ 194 h 201"/>
                  <a:gd name="T4" fmla="*/ 162 w 174"/>
                  <a:gd name="T5" fmla="*/ 113 h 201"/>
                  <a:gd name="T6" fmla="*/ 162 w 174"/>
                  <a:gd name="T7" fmla="*/ 88 h 201"/>
                  <a:gd name="T8" fmla="*/ 21 w 174"/>
                  <a:gd name="T9" fmla="*/ 7 h 201"/>
                  <a:gd name="T10" fmla="*/ 0 w 174"/>
                  <a:gd name="T11" fmla="*/ 19 h 201"/>
                  <a:gd name="T12" fmla="*/ 0 w 174"/>
                  <a:gd name="T13" fmla="*/ 18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201">
                    <a:moveTo>
                      <a:pt x="0" y="181"/>
                    </a:moveTo>
                    <a:cubicBezTo>
                      <a:pt x="0" y="195"/>
                      <a:pt x="10" y="201"/>
                      <a:pt x="21" y="194"/>
                    </a:cubicBezTo>
                    <a:cubicBezTo>
                      <a:pt x="162" y="113"/>
                      <a:pt x="162" y="113"/>
                      <a:pt x="162" y="113"/>
                    </a:cubicBezTo>
                    <a:cubicBezTo>
                      <a:pt x="174" y="106"/>
                      <a:pt x="174" y="95"/>
                      <a:pt x="162" y="88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0" y="0"/>
                      <a:pt x="0" y="6"/>
                      <a:pt x="0" y="19"/>
                    </a:cubicBez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27" name="Google Shape;1368;p273">
            <a:extLst>
              <a:ext uri="{FF2B5EF4-FFF2-40B4-BE49-F238E27FC236}">
                <a16:creationId xmlns:a16="http://schemas.microsoft.com/office/drawing/2014/main" id="{3ED6788A-7AA5-7A9D-D3A9-C7C2F72CD788}"/>
              </a:ext>
            </a:extLst>
          </p:cNvPr>
          <p:cNvSpPr txBox="1"/>
          <p:nvPr/>
        </p:nvSpPr>
        <p:spPr>
          <a:xfrm>
            <a:off x="5380249" y="4401915"/>
            <a:ext cx="1959840" cy="44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b" anchorCtr="0">
            <a:noAutofit/>
          </a:bodyPr>
          <a:lstStyle>
            <a:defPPr>
              <a:defRPr lang="en-US"/>
            </a:defPPr>
            <a:lvl1pPr algn="ctr" defTabSz="457200">
              <a:buClr>
                <a:srgbClr val="FFFFFF"/>
              </a:buClr>
              <a:buSzPts val="3200"/>
              <a:defRPr sz="1300" b="1" kern="0">
                <a:ea typeface="Trebuchet MS"/>
                <a:cs typeface="Trebuchet M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Tx/>
              <a:buNone/>
              <a:tabLst/>
              <a:defRPr/>
            </a:pPr>
            <a:r>
              <a:rPr lang="sr-Cyrl-BA" sz="1800" kern="1200" dirty="0">
                <a:solidFill>
                  <a:srgbClr val="0070C0"/>
                </a:solidFill>
                <a:ea typeface="+mn-ea"/>
                <a:cs typeface="Sakkal Majalla" panose="02000000000000000000" pitchFamily="2" charset="-78"/>
              </a:rPr>
              <a:t>Менаџмент и организација</a:t>
            </a:r>
            <a:endParaRPr lang="en-US" sz="1800" kern="1200" dirty="0">
              <a:solidFill>
                <a:srgbClr val="0070C0"/>
              </a:solidFill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28" name="Group 57">
            <a:extLst>
              <a:ext uri="{FF2B5EF4-FFF2-40B4-BE49-F238E27FC236}">
                <a16:creationId xmlns:a16="http://schemas.microsoft.com/office/drawing/2014/main" id="{58438955-33F7-CD62-4F27-FF095C7B9DF4}"/>
              </a:ext>
            </a:extLst>
          </p:cNvPr>
          <p:cNvGrpSpPr/>
          <p:nvPr/>
        </p:nvGrpSpPr>
        <p:grpSpPr>
          <a:xfrm>
            <a:off x="4831440" y="4243390"/>
            <a:ext cx="629491" cy="604781"/>
            <a:chOff x="8206819" y="1214752"/>
            <a:chExt cx="1033272" cy="1035721"/>
          </a:xfrm>
          <a:solidFill>
            <a:schemeClr val="bg1"/>
          </a:solidFill>
        </p:grpSpPr>
        <p:sp>
          <p:nvSpPr>
            <p:cNvPr id="29" name="Oval 58">
              <a:extLst>
                <a:ext uri="{FF2B5EF4-FFF2-40B4-BE49-F238E27FC236}">
                  <a16:creationId xmlns:a16="http://schemas.microsoft.com/office/drawing/2014/main" id="{9988AF26-2FBD-2C74-F779-66513E78C8DE}"/>
                </a:ext>
              </a:extLst>
            </p:cNvPr>
            <p:cNvSpPr/>
            <p:nvPr/>
          </p:nvSpPr>
          <p:spPr>
            <a:xfrm>
              <a:off x="8206819" y="1214752"/>
              <a:ext cx="1033272" cy="1035721"/>
            </a:xfrm>
            <a:prstGeom prst="ellipse">
              <a:avLst/>
            </a:prstGeom>
            <a:grp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471">
              <a:extLst>
                <a:ext uri="{FF2B5EF4-FFF2-40B4-BE49-F238E27FC236}">
                  <a16:creationId xmlns:a16="http://schemas.microsoft.com/office/drawing/2014/main" id="{ED6B1BEE-E4B8-C460-1262-82FDD068309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297752" y="1495116"/>
              <a:ext cx="830450" cy="606867"/>
            </a:xfrm>
            <a:custGeom>
              <a:avLst/>
              <a:gdLst>
                <a:gd name="T0" fmla="*/ 188 w 198"/>
                <a:gd name="T1" fmla="*/ 9 h 145"/>
                <a:gd name="T2" fmla="*/ 154 w 198"/>
                <a:gd name="T3" fmla="*/ 9 h 145"/>
                <a:gd name="T4" fmla="*/ 78 w 198"/>
                <a:gd name="T5" fmla="*/ 84 h 145"/>
                <a:gd name="T6" fmla="*/ 44 w 198"/>
                <a:gd name="T7" fmla="*/ 50 h 145"/>
                <a:gd name="T8" fmla="*/ 10 w 198"/>
                <a:gd name="T9" fmla="*/ 50 h 145"/>
                <a:gd name="T10" fmla="*/ 10 w 198"/>
                <a:gd name="T11" fmla="*/ 84 h 145"/>
                <a:gd name="T12" fmla="*/ 61 w 198"/>
                <a:gd name="T13" fmla="*/ 135 h 145"/>
                <a:gd name="T14" fmla="*/ 95 w 198"/>
                <a:gd name="T15" fmla="*/ 135 h 145"/>
                <a:gd name="T16" fmla="*/ 188 w 198"/>
                <a:gd name="T17" fmla="*/ 43 h 145"/>
                <a:gd name="T18" fmla="*/ 188 w 198"/>
                <a:gd name="T19" fmla="*/ 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145">
                  <a:moveTo>
                    <a:pt x="188" y="9"/>
                  </a:moveTo>
                  <a:cubicBezTo>
                    <a:pt x="179" y="0"/>
                    <a:pt x="164" y="0"/>
                    <a:pt x="154" y="9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4" y="41"/>
                    <a:pt x="19" y="41"/>
                    <a:pt x="10" y="50"/>
                  </a:cubicBezTo>
                  <a:cubicBezTo>
                    <a:pt x="0" y="59"/>
                    <a:pt x="0" y="75"/>
                    <a:pt x="10" y="84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70" y="145"/>
                    <a:pt x="86" y="145"/>
                    <a:pt x="95" y="135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98" y="34"/>
                    <a:pt x="198" y="18"/>
                    <a:pt x="188" y="9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1" name="Google Shape;1370;p273">
            <a:extLst>
              <a:ext uri="{FF2B5EF4-FFF2-40B4-BE49-F238E27FC236}">
                <a16:creationId xmlns:a16="http://schemas.microsoft.com/office/drawing/2014/main" id="{FC61B127-64F7-4325-ADB1-8674BEF8F640}"/>
              </a:ext>
            </a:extLst>
          </p:cNvPr>
          <p:cNvSpPr/>
          <p:nvPr/>
        </p:nvSpPr>
        <p:spPr>
          <a:xfrm flipH="1">
            <a:off x="4254515" y="1942485"/>
            <a:ext cx="3564179" cy="156438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spcFirstLastPara="1" wrap="square" lIns="91440" tIns="0" rIns="274320" bIns="0" anchor="t" anchorCtr="0">
            <a:noAutofit/>
          </a:bodyPr>
          <a:lstStyle/>
          <a:p>
            <a:pPr algn="justLow">
              <a:spcBef>
                <a:spcPts val="500"/>
              </a:spcBef>
              <a:spcAft>
                <a:spcPts val="1000"/>
              </a:spcAft>
            </a:pPr>
            <a:r>
              <a:rPr lang="ru-RU" sz="1600" dirty="0">
                <a:ea typeface="Calibri" panose="020F0502020204030204" pitchFamily="34" charset="0"/>
                <a:cs typeface="Sakkal Majalla" panose="02000000000000000000" pitchFamily="2" charset="-78"/>
              </a:rPr>
              <a:t>Да подржи економски развој обезбјеђивањем финансијских и техничких ресурса кроз коришћење снага Краљевине Саудијске Арабије како би се задовољиле потребе партнера</a:t>
            </a:r>
            <a:r>
              <a:rPr lang="en-US" sz="1600" dirty="0"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1600" dirty="0">
              <a:effectLst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2" name="Freeform 3144">
            <a:extLst>
              <a:ext uri="{FF2B5EF4-FFF2-40B4-BE49-F238E27FC236}">
                <a16:creationId xmlns:a16="http://schemas.microsoft.com/office/drawing/2014/main" id="{10ADC038-411B-8F8C-5685-EBCD394ED12F}"/>
              </a:ext>
            </a:extLst>
          </p:cNvPr>
          <p:cNvSpPr>
            <a:spLocks noChangeAspect="1"/>
          </p:cNvSpPr>
          <p:nvPr/>
        </p:nvSpPr>
        <p:spPr bwMode="gray">
          <a:xfrm rot="16200000">
            <a:off x="5813570" y="766067"/>
            <a:ext cx="446069" cy="462446"/>
          </a:xfrm>
          <a:custGeom>
            <a:avLst/>
            <a:gdLst>
              <a:gd name="T0" fmla="*/ 185 w 196"/>
              <a:gd name="T1" fmla="*/ 89 h 203"/>
              <a:gd name="T2" fmla="*/ 109 w 196"/>
              <a:gd name="T3" fmla="*/ 9 h 203"/>
              <a:gd name="T4" fmla="*/ 84 w 196"/>
              <a:gd name="T5" fmla="*/ 21 h 203"/>
              <a:gd name="T6" fmla="*/ 84 w 196"/>
              <a:gd name="T7" fmla="*/ 72 h 203"/>
              <a:gd name="T8" fmla="*/ 25 w 196"/>
              <a:gd name="T9" fmla="*/ 9 h 203"/>
              <a:gd name="T10" fmla="*/ 0 w 196"/>
              <a:gd name="T11" fmla="*/ 21 h 203"/>
              <a:gd name="T12" fmla="*/ 0 w 196"/>
              <a:gd name="T13" fmla="*/ 182 h 203"/>
              <a:gd name="T14" fmla="*/ 25 w 196"/>
              <a:gd name="T15" fmla="*/ 194 h 203"/>
              <a:gd name="T16" fmla="*/ 84 w 196"/>
              <a:gd name="T17" fmla="*/ 131 h 203"/>
              <a:gd name="T18" fmla="*/ 84 w 196"/>
              <a:gd name="T19" fmla="*/ 182 h 203"/>
              <a:gd name="T20" fmla="*/ 109 w 196"/>
              <a:gd name="T21" fmla="*/ 194 h 203"/>
              <a:gd name="T22" fmla="*/ 185 w 196"/>
              <a:gd name="T23" fmla="*/ 114 h 203"/>
              <a:gd name="T24" fmla="*/ 185 w 196"/>
              <a:gd name="T25" fmla="*/ 8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6" h="203">
                <a:moveTo>
                  <a:pt x="185" y="89"/>
                </a:moveTo>
                <a:cubicBezTo>
                  <a:pt x="109" y="9"/>
                  <a:pt x="109" y="9"/>
                  <a:pt x="109" y="9"/>
                </a:cubicBezTo>
                <a:cubicBezTo>
                  <a:pt x="99" y="0"/>
                  <a:pt x="84" y="8"/>
                  <a:pt x="84" y="21"/>
                </a:cubicBezTo>
                <a:cubicBezTo>
                  <a:pt x="84" y="72"/>
                  <a:pt x="84" y="72"/>
                  <a:pt x="84" y="72"/>
                </a:cubicBezTo>
                <a:cubicBezTo>
                  <a:pt x="25" y="9"/>
                  <a:pt x="25" y="9"/>
                  <a:pt x="25" y="9"/>
                </a:cubicBezTo>
                <a:cubicBezTo>
                  <a:pt x="15" y="0"/>
                  <a:pt x="0" y="8"/>
                  <a:pt x="0" y="21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95"/>
                  <a:pt x="14" y="203"/>
                  <a:pt x="25" y="194"/>
                </a:cubicBezTo>
                <a:cubicBezTo>
                  <a:pt x="84" y="131"/>
                  <a:pt x="84" y="131"/>
                  <a:pt x="84" y="131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95"/>
                  <a:pt x="98" y="203"/>
                  <a:pt x="109" y="194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195" y="103"/>
                  <a:pt x="196" y="99"/>
                  <a:pt x="185" y="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3" name="Google Shape;1370;p273">
            <a:extLst>
              <a:ext uri="{FF2B5EF4-FFF2-40B4-BE49-F238E27FC236}">
                <a16:creationId xmlns:a16="http://schemas.microsoft.com/office/drawing/2014/main" id="{D540B86F-5A77-4CD6-4988-614FE081FF64}"/>
              </a:ext>
            </a:extLst>
          </p:cNvPr>
          <p:cNvSpPr/>
          <p:nvPr/>
        </p:nvSpPr>
        <p:spPr>
          <a:xfrm flipH="1">
            <a:off x="8116404" y="1942485"/>
            <a:ext cx="3564180" cy="156638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spcFirstLastPara="1" wrap="square" lIns="91440" tIns="0" rIns="274320" bIns="0" anchor="t" anchorCtr="0">
            <a:noAutofit/>
          </a:bodyPr>
          <a:lstStyle/>
          <a:p>
            <a:pPr algn="justLow">
              <a:spcBef>
                <a:spcPts val="500"/>
              </a:spcBef>
              <a:spcAft>
                <a:spcPts val="1000"/>
              </a:spcAft>
            </a:pPr>
            <a:r>
              <a:rPr lang="ru-RU" sz="1600" dirty="0">
                <a:ea typeface="Calibri" panose="020F0502020204030204" pitchFamily="34" charset="0"/>
                <a:cs typeface="Sakkal Majalla" panose="02000000000000000000" pitchFamily="2" charset="-78"/>
              </a:rPr>
              <a:t>Фонд је започео своју активност са капиталом од 2,66 милијарди </a:t>
            </a:r>
            <a:r>
              <a:rPr lang="sr-Latn-BA" sz="1600" dirty="0">
                <a:ea typeface="Calibri" panose="020F0502020204030204" pitchFamily="34" charset="0"/>
                <a:cs typeface="Sakkal Majalla" panose="02000000000000000000" pitchFamily="2" charset="-78"/>
              </a:rPr>
              <a:t>USD</a:t>
            </a:r>
            <a:r>
              <a:rPr lang="ru-RU" sz="1600" dirty="0">
                <a:ea typeface="Calibri" panose="020F0502020204030204" pitchFamily="34" charset="0"/>
                <a:cs typeface="Sakkal Majalla" panose="02000000000000000000" pitchFamily="2" charset="-78"/>
              </a:rPr>
              <a:t> који је обезбедила саудијска влада. Овај капитал је затим повећан у три фазе на 8,26 милијарди </a:t>
            </a:r>
            <a:r>
              <a:rPr lang="sr-Latn-BA" sz="1600" dirty="0">
                <a:ea typeface="Calibri" panose="020F0502020204030204" pitchFamily="34" charset="0"/>
                <a:cs typeface="Sakkal Majalla" panose="02000000000000000000" pitchFamily="2" charset="-78"/>
              </a:rPr>
              <a:t>USD</a:t>
            </a:r>
            <a:r>
              <a:rPr lang="ru-RU" sz="1600" dirty="0"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1600" dirty="0">
              <a:effectLst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696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CBE0FD-10A0-F22C-AD72-A99B9B75B8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773C23A8-F90F-0C50-CA95-DB006931A962}"/>
              </a:ext>
            </a:extLst>
          </p:cNvPr>
          <p:cNvCxnSpPr>
            <a:cxnSpLocks/>
            <a:endCxn id="47" idx="3"/>
          </p:cNvCxnSpPr>
          <p:nvPr/>
        </p:nvCxnSpPr>
        <p:spPr>
          <a:xfrm>
            <a:off x="887506" y="4057583"/>
            <a:ext cx="751843" cy="726067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7368B3A6-BADC-07C4-BD53-D1DEFDD2EF06}"/>
              </a:ext>
            </a:extLst>
          </p:cNvPr>
          <p:cNvCxnSpPr>
            <a:cxnSpLocks/>
            <a:endCxn id="50" idx="3"/>
          </p:cNvCxnSpPr>
          <p:nvPr/>
        </p:nvCxnSpPr>
        <p:spPr>
          <a:xfrm rot="16200000" flipH="1">
            <a:off x="698634" y="4724491"/>
            <a:ext cx="1501060" cy="380367"/>
          </a:xfrm>
          <a:prstGeom prst="bentConnector2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5D87D24E-41E6-622B-F2FB-2E1A70D70DA2}"/>
              </a:ext>
            </a:extLst>
          </p:cNvPr>
          <p:cNvCxnSpPr>
            <a:cxnSpLocks/>
            <a:endCxn id="38" idx="3"/>
          </p:cNvCxnSpPr>
          <p:nvPr/>
        </p:nvCxnSpPr>
        <p:spPr>
          <a:xfrm rot="16200000" flipH="1">
            <a:off x="5677690" y="1926675"/>
            <a:ext cx="2841155" cy="470673"/>
          </a:xfrm>
          <a:prstGeom prst="bentConnector2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965E73B6-08A6-4273-FF28-E2034130E3A7}"/>
              </a:ext>
            </a:extLst>
          </p:cNvPr>
          <p:cNvCxnSpPr>
            <a:cxnSpLocks/>
            <a:endCxn id="41" idx="3"/>
          </p:cNvCxnSpPr>
          <p:nvPr/>
        </p:nvCxnSpPr>
        <p:spPr>
          <a:xfrm rot="16200000" flipH="1">
            <a:off x="5140634" y="2435168"/>
            <a:ext cx="3915262" cy="470673"/>
          </a:xfrm>
          <a:prstGeom prst="bentConnector2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A6D7932D-D483-46AC-7040-8CF4E0694092}"/>
              </a:ext>
            </a:extLst>
          </p:cNvPr>
          <p:cNvCxnSpPr>
            <a:cxnSpLocks/>
            <a:endCxn id="35" idx="3"/>
          </p:cNvCxnSpPr>
          <p:nvPr/>
        </p:nvCxnSpPr>
        <p:spPr>
          <a:xfrm rot="16200000" flipH="1">
            <a:off x="6023431" y="1518857"/>
            <a:ext cx="2149664" cy="470685"/>
          </a:xfrm>
          <a:prstGeom prst="bentConnector2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60A185A-9943-3305-559A-1AE387716EC8}"/>
              </a:ext>
            </a:extLst>
          </p:cNvPr>
          <p:cNvCxnSpPr>
            <a:cxnSpLocks/>
            <a:endCxn id="32" idx="3"/>
          </p:cNvCxnSpPr>
          <p:nvPr/>
        </p:nvCxnSpPr>
        <p:spPr>
          <a:xfrm rot="16200000" flipH="1">
            <a:off x="6416966" y="1158833"/>
            <a:ext cx="1362602" cy="470679"/>
          </a:xfrm>
          <a:prstGeom prst="bentConnector2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72D19F8E-9E61-0C35-94E8-C5A9EEDED5D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50135" y="770763"/>
            <a:ext cx="696263" cy="470683"/>
          </a:xfrm>
          <a:prstGeom prst="bentConnector2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FF740CD-F265-F8CC-FC94-07348B240D08}"/>
              </a:ext>
            </a:extLst>
          </p:cNvPr>
          <p:cNvCxnSpPr>
            <a:cxnSpLocks/>
            <a:endCxn id="23" idx="3"/>
          </p:cNvCxnSpPr>
          <p:nvPr/>
        </p:nvCxnSpPr>
        <p:spPr>
          <a:xfrm rot="16200000" flipH="1">
            <a:off x="386171" y="1303397"/>
            <a:ext cx="1753924" cy="751257"/>
          </a:xfrm>
          <a:prstGeom prst="bentConnector2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BBC2EF4D-AF7D-49EE-6C05-3DE2A018EC28}"/>
              </a:ext>
            </a:extLst>
          </p:cNvPr>
          <p:cNvCxnSpPr>
            <a:cxnSpLocks/>
            <a:endCxn id="20" idx="3"/>
          </p:cNvCxnSpPr>
          <p:nvPr/>
        </p:nvCxnSpPr>
        <p:spPr>
          <a:xfrm rot="16200000" flipH="1">
            <a:off x="858793" y="884488"/>
            <a:ext cx="808681" cy="751257"/>
          </a:xfrm>
          <a:prstGeom prst="bentConnector2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9B13C9-77E9-EE8C-E307-D3ED3AA80E75}"/>
              </a:ext>
            </a:extLst>
          </p:cNvPr>
          <p:cNvGrpSpPr/>
          <p:nvPr/>
        </p:nvGrpSpPr>
        <p:grpSpPr>
          <a:xfrm flipH="1">
            <a:off x="675667" y="474330"/>
            <a:ext cx="4292764" cy="445354"/>
            <a:chOff x="327302" y="1812316"/>
            <a:chExt cx="1415398" cy="445354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A6FB2AF-A187-821F-5A27-53F57415824C}"/>
                </a:ext>
              </a:extLst>
            </p:cNvPr>
            <p:cNvSpPr/>
            <p:nvPr/>
          </p:nvSpPr>
          <p:spPr>
            <a:xfrm>
              <a:off x="327302" y="1846673"/>
              <a:ext cx="141539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b="1">
                <a:solidFill>
                  <a:srgbClr val="0070C0"/>
                </a:solidFill>
                <a:cs typeface="Sakkal Majalla" panose="02000000000000000000" pitchFamily="2" charset="-78"/>
                <a:sym typeface="Sakkal Majalla" panose="02000000000000000000" pitchFamily="2" charset="-78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AAAD35C-B9AE-71A9-EAAB-472EE041B805}"/>
                </a:ext>
              </a:extLst>
            </p:cNvPr>
            <p:cNvSpPr/>
            <p:nvPr/>
          </p:nvSpPr>
          <p:spPr>
            <a:xfrm>
              <a:off x="373022" y="1812316"/>
              <a:ext cx="136967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35"/>
                </a:lnSpc>
              </a:pPr>
              <a:r>
                <a:rPr lang="sr-Cyrl-BA" sz="1600" b="1" dirty="0">
                  <a:solidFill>
                    <a:srgbClr val="0070C0"/>
                  </a:solidFill>
                  <a:effectLst/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Кључне активности</a:t>
              </a:r>
              <a:r>
                <a:rPr lang="en-US" sz="1600" b="1" dirty="0">
                  <a:solidFill>
                    <a:srgbClr val="0070C0"/>
                  </a:solidFill>
                  <a:effectLst/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: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F44221-56F7-F906-48BD-77DB2E564CE4}"/>
              </a:ext>
            </a:extLst>
          </p:cNvPr>
          <p:cNvGrpSpPr/>
          <p:nvPr/>
        </p:nvGrpSpPr>
        <p:grpSpPr>
          <a:xfrm flipH="1">
            <a:off x="1638762" y="1343183"/>
            <a:ext cx="2211333" cy="696263"/>
            <a:chOff x="327302" y="1812316"/>
            <a:chExt cx="1415398" cy="445354"/>
          </a:xfrm>
          <a:solidFill>
            <a:schemeClr val="bg1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3D4C77A-0F27-8440-4109-A8AEAB7BC546}"/>
                </a:ext>
              </a:extLst>
            </p:cNvPr>
            <p:cNvSpPr/>
            <p:nvPr/>
          </p:nvSpPr>
          <p:spPr>
            <a:xfrm>
              <a:off x="327302" y="1846673"/>
              <a:ext cx="141539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600">
                <a:cs typeface="Sakkal Majalla" panose="02000000000000000000" pitchFamily="2" charset="-78"/>
                <a:sym typeface="Sakkal Majalla" panose="02000000000000000000" pitchFamily="2" charset="-78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A3C31F7-98DC-077B-DB22-3C8FE05E5562}"/>
                </a:ext>
              </a:extLst>
            </p:cNvPr>
            <p:cNvSpPr/>
            <p:nvPr/>
          </p:nvSpPr>
          <p:spPr>
            <a:xfrm>
              <a:off x="373022" y="1812316"/>
              <a:ext cx="136967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effectLst/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Пласмани кредита земљама у развоју</a:t>
              </a:r>
              <a:endParaRPr lang="en-US" sz="140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ea typeface="MS Mincho" panose="02020609040205080304" pitchFamily="49" charset="-128"/>
                <a:cs typeface="Cairo" panose="000005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B9E32B-DD15-DB3C-8ED8-2B9CE0BF98F7}"/>
              </a:ext>
            </a:extLst>
          </p:cNvPr>
          <p:cNvGrpSpPr/>
          <p:nvPr/>
        </p:nvGrpSpPr>
        <p:grpSpPr>
          <a:xfrm flipH="1">
            <a:off x="1638762" y="2234713"/>
            <a:ext cx="2982543" cy="696263"/>
            <a:chOff x="327302" y="1812316"/>
            <a:chExt cx="1415398" cy="445354"/>
          </a:xfrm>
          <a:solidFill>
            <a:schemeClr val="bg1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84C9ECA-4A64-E756-3336-4EF26AF1B508}"/>
                </a:ext>
              </a:extLst>
            </p:cNvPr>
            <p:cNvSpPr/>
            <p:nvPr/>
          </p:nvSpPr>
          <p:spPr>
            <a:xfrm>
              <a:off x="327302" y="1846673"/>
              <a:ext cx="141539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600">
                <a:cs typeface="Sakkal Majalla" panose="02000000000000000000" pitchFamily="2" charset="-78"/>
                <a:sym typeface="Sakkal Majalla" panose="02000000000000000000" pitchFamily="2" charset="-78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550405B-88A8-F665-CC62-E8F5677256D9}"/>
                </a:ext>
              </a:extLst>
            </p:cNvPr>
            <p:cNvSpPr/>
            <p:nvPr/>
          </p:nvSpPr>
          <p:spPr>
            <a:xfrm>
              <a:off x="373022" y="1812316"/>
              <a:ext cx="136967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effectLst/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Пружање техничке помоћи земљама у развоју</a:t>
              </a:r>
              <a:endParaRPr lang="en-US" sz="140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ea typeface="MS Mincho" panose="02020609040205080304" pitchFamily="49" charset="-128"/>
                <a:cs typeface="Cairo" panose="000005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204BC8-4C87-1227-918D-8DB6053560A8}"/>
              </a:ext>
            </a:extLst>
          </p:cNvPr>
          <p:cNvGrpSpPr/>
          <p:nvPr/>
        </p:nvGrpSpPr>
        <p:grpSpPr>
          <a:xfrm flipH="1">
            <a:off x="6549837" y="474330"/>
            <a:ext cx="4292764" cy="445354"/>
            <a:chOff x="327302" y="1812316"/>
            <a:chExt cx="1415398" cy="445354"/>
          </a:xfrm>
          <a:solidFill>
            <a:schemeClr val="bg1"/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E0B14AB-9E66-3CCD-31BE-4E0573F0A3D9}"/>
                </a:ext>
              </a:extLst>
            </p:cNvPr>
            <p:cNvSpPr/>
            <p:nvPr/>
          </p:nvSpPr>
          <p:spPr>
            <a:xfrm>
              <a:off x="327302" y="1846673"/>
              <a:ext cx="141539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600">
                <a:solidFill>
                  <a:srgbClr val="0070C0"/>
                </a:solidFill>
                <a:cs typeface="Sakkal Majalla" panose="02000000000000000000" pitchFamily="2" charset="-78"/>
                <a:sym typeface="Sakkal Majalla" panose="02000000000000000000" pitchFamily="2" charset="-78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297346B-D3E3-23D8-32C2-F7C4434B6D64}"/>
                </a:ext>
              </a:extLst>
            </p:cNvPr>
            <p:cNvSpPr/>
            <p:nvPr/>
          </p:nvSpPr>
          <p:spPr>
            <a:xfrm>
              <a:off x="373022" y="1812316"/>
              <a:ext cx="136967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35"/>
                </a:lnSpc>
              </a:pPr>
              <a:r>
                <a:rPr lang="sr-Cyrl-BA" sz="1600" b="1" dirty="0">
                  <a:solidFill>
                    <a:srgbClr val="0070C0"/>
                  </a:solidFill>
                  <a:effectLst/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Инвестиције </a:t>
              </a:r>
              <a:r>
                <a:rPr lang="sr-Latn-BA" sz="1600" b="1" dirty="0">
                  <a:solidFill>
                    <a:srgbClr val="0070C0"/>
                  </a:solidFill>
                  <a:effectLst/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SFD</a:t>
              </a:r>
              <a:r>
                <a:rPr lang="sr-Cyrl-BA" sz="1600" b="1" dirty="0">
                  <a:solidFill>
                    <a:srgbClr val="0070C0"/>
                  </a:solidFill>
                  <a:effectLst/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 се нуде</a:t>
              </a:r>
              <a:r>
                <a:rPr lang="en-US" sz="1600" b="1" dirty="0">
                  <a:solidFill>
                    <a:srgbClr val="0070C0"/>
                  </a:solidFill>
                  <a:effectLst/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: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81A4C2-B78D-7971-6890-DECC3F52DB9B}"/>
              </a:ext>
            </a:extLst>
          </p:cNvPr>
          <p:cNvGrpSpPr/>
          <p:nvPr/>
        </p:nvGrpSpPr>
        <p:grpSpPr>
          <a:xfrm flipH="1">
            <a:off x="7333608" y="1000641"/>
            <a:ext cx="1619298" cy="696263"/>
            <a:chOff x="327302" y="1812316"/>
            <a:chExt cx="1415398" cy="445354"/>
          </a:xfrm>
          <a:solidFill>
            <a:schemeClr val="bg1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E49B8A0-DF15-8220-A4BB-986DF69C2331}"/>
                </a:ext>
              </a:extLst>
            </p:cNvPr>
            <p:cNvSpPr/>
            <p:nvPr/>
          </p:nvSpPr>
          <p:spPr>
            <a:xfrm>
              <a:off x="327302" y="1846673"/>
              <a:ext cx="141539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600">
                <a:cs typeface="Sakkal Majalla" panose="02000000000000000000" pitchFamily="2" charset="-78"/>
                <a:sym typeface="Sakkal Majalla" panose="02000000000000000000" pitchFamily="2" charset="-78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4CC62BA-B77C-C0E2-FF79-CD1858828770}"/>
                </a:ext>
              </a:extLst>
            </p:cNvPr>
            <p:cNvSpPr/>
            <p:nvPr/>
          </p:nvSpPr>
          <p:spPr>
            <a:xfrm>
              <a:off x="373022" y="1812316"/>
              <a:ext cx="136967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35"/>
                </a:lnSpc>
              </a:pPr>
              <a:r>
                <a:rPr lang="sr-Cyrl-BA" sz="1400" dirty="0">
                  <a:solidFill>
                    <a:schemeClr val="tx1"/>
                  </a:solidFill>
                  <a:effectLst/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Мање развијенима</a:t>
              </a:r>
              <a:endParaRPr lang="en-US" sz="140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ea typeface="MS Mincho" panose="02020609040205080304" pitchFamily="49" charset="-128"/>
                <a:cs typeface="Cairo" panose="000005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6488639-75A9-4DE5-5B03-5E96B7129B26}"/>
              </a:ext>
            </a:extLst>
          </p:cNvPr>
          <p:cNvGrpSpPr/>
          <p:nvPr/>
        </p:nvGrpSpPr>
        <p:grpSpPr>
          <a:xfrm flipH="1">
            <a:off x="7333607" y="1754199"/>
            <a:ext cx="1828321" cy="696263"/>
            <a:chOff x="327302" y="1812316"/>
            <a:chExt cx="1415398" cy="445354"/>
          </a:xfrm>
          <a:solidFill>
            <a:schemeClr val="bg1"/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60320E8-A002-B479-CDAF-81BF833082E2}"/>
                </a:ext>
              </a:extLst>
            </p:cNvPr>
            <p:cNvSpPr/>
            <p:nvPr/>
          </p:nvSpPr>
          <p:spPr>
            <a:xfrm>
              <a:off x="327302" y="1846673"/>
              <a:ext cx="141539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600">
                <a:cs typeface="Sakkal Majalla" panose="02000000000000000000" pitchFamily="2" charset="-78"/>
                <a:sym typeface="Sakkal Majalla" panose="02000000000000000000" pitchFamily="2" charset="-78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833C00E-0A49-E383-B48A-BDAF9CB8E068}"/>
                </a:ext>
              </a:extLst>
            </p:cNvPr>
            <p:cNvSpPr/>
            <p:nvPr/>
          </p:nvSpPr>
          <p:spPr>
            <a:xfrm>
              <a:off x="373022" y="1812316"/>
              <a:ext cx="136967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35"/>
                </a:lnSpc>
              </a:pPr>
              <a:r>
                <a:rPr lang="sr-Cyrl-BA" sz="1400" dirty="0">
                  <a:solidFill>
                    <a:schemeClr val="tx1"/>
                  </a:solidFill>
                  <a:effectLst/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Најсиромашнијима</a:t>
              </a:r>
              <a:endParaRPr lang="en-US" sz="140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ea typeface="MS Mincho" panose="02020609040205080304" pitchFamily="49" charset="-128"/>
                <a:cs typeface="Cairo" panose="000005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6E64CF2-7573-DFB0-6C28-44364CEAECA9}"/>
              </a:ext>
            </a:extLst>
          </p:cNvPr>
          <p:cNvGrpSpPr/>
          <p:nvPr/>
        </p:nvGrpSpPr>
        <p:grpSpPr>
          <a:xfrm flipH="1">
            <a:off x="7333606" y="2507757"/>
            <a:ext cx="2628882" cy="696263"/>
            <a:chOff x="327302" y="1812316"/>
            <a:chExt cx="1415398" cy="445354"/>
          </a:xfrm>
          <a:solidFill>
            <a:schemeClr val="bg1"/>
          </a:solidFill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46E640D-D564-7A33-FA20-EC37D3CF492D}"/>
                </a:ext>
              </a:extLst>
            </p:cNvPr>
            <p:cNvSpPr/>
            <p:nvPr/>
          </p:nvSpPr>
          <p:spPr>
            <a:xfrm>
              <a:off x="327302" y="1846673"/>
              <a:ext cx="141539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600">
                <a:cs typeface="Sakkal Majalla" panose="02000000000000000000" pitchFamily="2" charset="-78"/>
                <a:sym typeface="Sakkal Majalla" panose="02000000000000000000" pitchFamily="2" charset="-78"/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2C86FD1-58E4-9349-1BA0-90A4B145D8CF}"/>
                </a:ext>
              </a:extLst>
            </p:cNvPr>
            <p:cNvSpPr/>
            <p:nvPr/>
          </p:nvSpPr>
          <p:spPr>
            <a:xfrm>
              <a:off x="373022" y="1812316"/>
              <a:ext cx="136967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35"/>
                </a:lnSpc>
              </a:pPr>
              <a:r>
                <a:rPr lang="ru-RU" sz="1400" dirty="0">
                  <a:solidFill>
                    <a:schemeClr val="tx1"/>
                  </a:solidFill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Земљама</a:t>
              </a:r>
              <a:r>
                <a:rPr lang="ru-RU" sz="1400" dirty="0">
                  <a:solidFill>
                    <a:schemeClr val="tx1"/>
                  </a:solidFill>
                  <a:effectLst/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 којим је потребна основна развојна помоћ</a:t>
              </a:r>
              <a:endParaRPr lang="en-US" sz="140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ea typeface="MS Mincho" panose="02020609040205080304" pitchFamily="49" charset="-128"/>
                <a:cs typeface="Cairo" panose="00000500000000000000" pitchFamily="2" charset="-7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F4BCE8-30D6-AAAF-71CE-4B7B7D0D5CBA}"/>
              </a:ext>
            </a:extLst>
          </p:cNvPr>
          <p:cNvGrpSpPr/>
          <p:nvPr/>
        </p:nvGrpSpPr>
        <p:grpSpPr>
          <a:xfrm flipH="1">
            <a:off x="7333604" y="3261315"/>
            <a:ext cx="2763353" cy="696263"/>
            <a:chOff x="327302" y="1812316"/>
            <a:chExt cx="1415398" cy="445354"/>
          </a:xfrm>
          <a:solidFill>
            <a:schemeClr val="bg1"/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5560A95-04E1-C352-76E0-3974CED678FF}"/>
                </a:ext>
              </a:extLst>
            </p:cNvPr>
            <p:cNvSpPr/>
            <p:nvPr/>
          </p:nvSpPr>
          <p:spPr>
            <a:xfrm>
              <a:off x="327302" y="1846673"/>
              <a:ext cx="141539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 sz="1600">
                <a:cs typeface="Sakkal Majalla" panose="02000000000000000000" pitchFamily="2" charset="-78"/>
                <a:sym typeface="Sakkal Majalla" panose="02000000000000000000" pitchFamily="2" charset="-78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96D4A8E-2183-3F49-8E88-64B85E4BA829}"/>
                </a:ext>
              </a:extLst>
            </p:cNvPr>
            <p:cNvSpPr/>
            <p:nvPr/>
          </p:nvSpPr>
          <p:spPr>
            <a:xfrm>
              <a:off x="373022" y="1812316"/>
              <a:ext cx="136967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35"/>
                </a:lnSpc>
              </a:pPr>
              <a:r>
                <a:rPr lang="ru-RU" sz="1400" dirty="0">
                  <a:solidFill>
                    <a:schemeClr val="tx1"/>
                  </a:solidFill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Земљама б</a:t>
              </a:r>
              <a:r>
                <a:rPr lang="ru-RU" sz="1400" dirty="0">
                  <a:solidFill>
                    <a:schemeClr val="tx1"/>
                  </a:solidFill>
                  <a:effectLst/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ез излаза на море и без обале</a:t>
              </a:r>
              <a:endParaRPr lang="en-US" sz="140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ea typeface="MS Mincho" panose="02020609040205080304" pitchFamily="49" charset="-128"/>
                <a:cs typeface="Cairo" panose="00000500000000000000" pitchFamily="2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4BD45ED-8F4A-3945-D240-4EDF15F9B498}"/>
              </a:ext>
            </a:extLst>
          </p:cNvPr>
          <p:cNvGrpSpPr/>
          <p:nvPr/>
        </p:nvGrpSpPr>
        <p:grpSpPr>
          <a:xfrm flipH="1">
            <a:off x="7333602" y="4014873"/>
            <a:ext cx="3281011" cy="1329057"/>
            <a:chOff x="327302" y="1812316"/>
            <a:chExt cx="1415398" cy="445354"/>
          </a:xfrm>
          <a:solidFill>
            <a:schemeClr val="bg1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1A7185C-E485-1BA8-BEAF-6F4A33BA095F}"/>
                </a:ext>
              </a:extLst>
            </p:cNvPr>
            <p:cNvSpPr/>
            <p:nvPr/>
          </p:nvSpPr>
          <p:spPr>
            <a:xfrm>
              <a:off x="327302" y="1846673"/>
              <a:ext cx="141539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 sz="1600">
                <a:cs typeface="Sakkal Majalla" panose="02000000000000000000" pitchFamily="2" charset="-78"/>
                <a:sym typeface="Sakkal Majalla" panose="02000000000000000000" pitchFamily="2" charset="-78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8FC738D-00E4-EC06-C2AD-A05D07624CBB}"/>
                </a:ext>
              </a:extLst>
            </p:cNvPr>
            <p:cNvSpPr/>
            <p:nvPr/>
          </p:nvSpPr>
          <p:spPr>
            <a:xfrm>
              <a:off x="373022" y="1812316"/>
              <a:ext cx="136967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35"/>
                </a:lnSpc>
              </a:pPr>
              <a:r>
                <a:rPr lang="ru-RU" sz="1400" dirty="0">
                  <a:solidFill>
                    <a:schemeClr val="tx1"/>
                  </a:solidFill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Онима који се суочавају </a:t>
              </a:r>
              <a:r>
                <a:rPr lang="ru-RU" sz="1400" dirty="0">
                  <a:solidFill>
                    <a:schemeClr val="tx1"/>
                  </a:solidFill>
                  <a:effectLst/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са економским и друштвеним изазовима, као што су недостатак природних ресурса и високе стопе раста становништва</a:t>
              </a:r>
              <a:r>
                <a:rPr lang="en-US" sz="1400" dirty="0">
                  <a:solidFill>
                    <a:schemeClr val="tx1"/>
                  </a:solidFill>
                  <a:effectLst/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DC8E4DC-D6EE-2390-290D-A720F76737E2}"/>
              </a:ext>
            </a:extLst>
          </p:cNvPr>
          <p:cNvGrpSpPr/>
          <p:nvPr/>
        </p:nvGrpSpPr>
        <p:grpSpPr>
          <a:xfrm flipH="1">
            <a:off x="675667" y="3778016"/>
            <a:ext cx="4292764" cy="445354"/>
            <a:chOff x="327302" y="1812316"/>
            <a:chExt cx="1415398" cy="445354"/>
          </a:xfrm>
          <a:solidFill>
            <a:schemeClr val="bg1"/>
          </a:solidFill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B4DA07E-BCB6-F1E4-ABCD-5B09CB2CF139}"/>
                </a:ext>
              </a:extLst>
            </p:cNvPr>
            <p:cNvSpPr/>
            <p:nvPr/>
          </p:nvSpPr>
          <p:spPr>
            <a:xfrm>
              <a:off x="327302" y="1846673"/>
              <a:ext cx="141539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ar-SA" sz="1600">
                <a:solidFill>
                  <a:srgbClr val="0070C0"/>
                </a:solidFill>
                <a:cs typeface="Sakkal Majalla" panose="02000000000000000000" pitchFamily="2" charset="-78"/>
                <a:sym typeface="Sakkal Majalla" panose="02000000000000000000" pitchFamily="2" charset="-78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3EE392-B1AB-B50B-EEC7-5D72C3FD6186}"/>
                </a:ext>
              </a:extLst>
            </p:cNvPr>
            <p:cNvSpPr/>
            <p:nvPr/>
          </p:nvSpPr>
          <p:spPr>
            <a:xfrm>
              <a:off x="373022" y="1812316"/>
              <a:ext cx="136967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35"/>
                </a:lnSpc>
              </a:pPr>
              <a:r>
                <a:rPr lang="sr-Cyrl-BA" sz="1600" b="1" dirty="0">
                  <a:solidFill>
                    <a:srgbClr val="0070C0"/>
                  </a:solidFill>
                  <a:effectLst/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Друге активности:</a:t>
              </a:r>
              <a:endParaRPr lang="en-US" sz="1600" b="1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ea typeface="MS Mincho" panose="02020609040205080304" pitchFamily="49" charset="-12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8150CBE-D435-10B5-5D0D-DF026648EB3D}"/>
              </a:ext>
            </a:extLst>
          </p:cNvPr>
          <p:cNvGrpSpPr/>
          <p:nvPr/>
        </p:nvGrpSpPr>
        <p:grpSpPr>
          <a:xfrm flipH="1">
            <a:off x="1639349" y="4462375"/>
            <a:ext cx="4206225" cy="696263"/>
            <a:chOff x="327302" y="1812316"/>
            <a:chExt cx="1415398" cy="445354"/>
          </a:xfrm>
          <a:solidFill>
            <a:schemeClr val="bg1"/>
          </a:solidFill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615F471-3E6C-1FBE-BC68-E499C0A614F3}"/>
                </a:ext>
              </a:extLst>
            </p:cNvPr>
            <p:cNvSpPr/>
            <p:nvPr/>
          </p:nvSpPr>
          <p:spPr>
            <a:xfrm>
              <a:off x="327302" y="1846673"/>
              <a:ext cx="141539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 sz="1600">
                <a:cs typeface="Sakkal Majalla" panose="02000000000000000000" pitchFamily="2" charset="-78"/>
                <a:sym typeface="Sakkal Majalla" panose="02000000000000000000" pitchFamily="2" charset="-78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9444CA3-7B0E-1253-5B77-1B6E644AE296}"/>
                </a:ext>
              </a:extLst>
            </p:cNvPr>
            <p:cNvSpPr/>
            <p:nvPr/>
          </p:nvSpPr>
          <p:spPr>
            <a:xfrm>
              <a:off x="373022" y="1812316"/>
              <a:ext cx="136967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35"/>
                </a:lnSpc>
              </a:pPr>
              <a:r>
                <a:rPr lang="ru-RU" sz="1400" dirty="0">
                  <a:solidFill>
                    <a:schemeClr val="tx1"/>
                  </a:solidFill>
                  <a:effectLst/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Финансијски грантови у име Владе Краљевине Саудијске Арабије</a:t>
              </a:r>
              <a:endParaRPr lang="en-US" sz="140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ea typeface="MS Mincho" panose="02020609040205080304" pitchFamily="49" charset="-128"/>
                <a:cs typeface="Cairo" panose="00000500000000000000" pitchFamily="2" charset="-78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E723DCB-990F-8251-11DE-8B0255157905}"/>
              </a:ext>
            </a:extLst>
          </p:cNvPr>
          <p:cNvGrpSpPr/>
          <p:nvPr/>
        </p:nvGrpSpPr>
        <p:grpSpPr>
          <a:xfrm flipH="1">
            <a:off x="1639348" y="5343930"/>
            <a:ext cx="4882307" cy="696263"/>
            <a:chOff x="327302" y="1812316"/>
            <a:chExt cx="1415398" cy="445354"/>
          </a:xfrm>
          <a:solidFill>
            <a:schemeClr val="bg1"/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DCB557A-A564-85CF-F8EE-CA3405435801}"/>
                </a:ext>
              </a:extLst>
            </p:cNvPr>
            <p:cNvSpPr/>
            <p:nvPr/>
          </p:nvSpPr>
          <p:spPr>
            <a:xfrm>
              <a:off x="327302" y="1846673"/>
              <a:ext cx="141539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 sz="1600">
                <a:cs typeface="Sakkal Majalla" panose="02000000000000000000" pitchFamily="2" charset="-78"/>
                <a:sym typeface="Sakkal Majalla" panose="02000000000000000000" pitchFamily="2" charset="-78"/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E667897-424C-7108-C5DE-EA8C3C4CA092}"/>
                </a:ext>
              </a:extLst>
            </p:cNvPr>
            <p:cNvSpPr/>
            <p:nvPr/>
          </p:nvSpPr>
          <p:spPr>
            <a:xfrm>
              <a:off x="373022" y="1812316"/>
              <a:ext cx="1369678" cy="410997"/>
            </a:xfrm>
            <a:prstGeom prst="roundRect">
              <a:avLst/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35"/>
                </a:lnSpc>
              </a:pPr>
              <a:r>
                <a:rPr lang="ru-RU" sz="1400" dirty="0">
                  <a:solidFill>
                    <a:schemeClr val="tx1"/>
                  </a:solidFill>
                  <a:effectLst/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Допринос међународним институцијама за развој у име </a:t>
              </a:r>
              <a:r>
                <a:rPr lang="sr-Cyrl-BA" sz="1400" dirty="0">
                  <a:solidFill>
                    <a:schemeClr val="tx1"/>
                  </a:solidFill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В</a:t>
              </a:r>
              <a:r>
                <a:rPr lang="ru-RU" sz="1400" dirty="0">
                  <a:solidFill>
                    <a:schemeClr val="tx1"/>
                  </a:solidFill>
                  <a:effectLst/>
                  <a:uFill>
                    <a:solidFill>
                      <a:srgbClr val="000000"/>
                    </a:solidFill>
                  </a:uFill>
                  <a:ea typeface="MS Mincho" panose="02020609040205080304" pitchFamily="49" charset="-128"/>
                  <a:cs typeface="Cairo" panose="00000500000000000000" pitchFamily="2" charset="-78"/>
                </a:rPr>
                <a:t>ладе Краљевине</a:t>
              </a:r>
              <a:endParaRPr lang="en-US" sz="140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ea typeface="MS Mincho" panose="02020609040205080304" pitchFamily="49" charset="-128"/>
                <a:cs typeface="Cairo" panose="00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88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DA19B-F3DB-2A7B-0AAF-65180F5D7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969A19-F470-4BF0-D1D5-CEB173B2C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8AFAE7-1627-BF58-AC69-C088F03A755C}"/>
              </a:ext>
            </a:extLst>
          </p:cNvPr>
          <p:cNvSpPr/>
          <p:nvPr/>
        </p:nvSpPr>
        <p:spPr>
          <a:xfrm>
            <a:off x="3533133" y="1156503"/>
            <a:ext cx="8106477" cy="24622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DFFB72-856E-60DC-C56E-2FFA031B9964}"/>
              </a:ext>
            </a:extLst>
          </p:cNvPr>
          <p:cNvSpPr/>
          <p:nvPr/>
        </p:nvSpPr>
        <p:spPr>
          <a:xfrm>
            <a:off x="2445832" y="1119334"/>
            <a:ext cx="1896130" cy="254125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ea typeface="+mn-ea"/>
                <a:cs typeface="+mn-cs"/>
              </a:rPr>
              <a:t>1975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5B9625-1447-23C0-3A6B-32E90934CD41}"/>
              </a:ext>
            </a:extLst>
          </p:cNvPr>
          <p:cNvSpPr/>
          <p:nvPr/>
        </p:nvSpPr>
        <p:spPr>
          <a:xfrm>
            <a:off x="408744" y="1274941"/>
            <a:ext cx="3348099" cy="371763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0795" cap="flat" cmpd="sng" algn="ctr">
            <a:noFill/>
            <a:prstDash val="solid"/>
          </a:ln>
          <a:effectLst/>
        </p:spPr>
        <p:txBody>
          <a:bodyPr tIns="457200" bIns="0" rtlCol="0" anchor="ctr"/>
          <a:lstStyle/>
          <a:p>
            <a:pPr marL="324000" marR="0" lvl="1" indent="-21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Trebuchet MS" panose="020B0603020202020204" pitchFamily="34" charset="0"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3AED187-12BC-1584-687C-CB23F6F83ABA}"/>
              </a:ext>
            </a:extLst>
          </p:cNvPr>
          <p:cNvSpPr/>
          <p:nvPr/>
        </p:nvSpPr>
        <p:spPr>
          <a:xfrm rot="5400000">
            <a:off x="1479007" y="212335"/>
            <a:ext cx="488972" cy="2629499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/>
        </p:spPr>
        <p:txBody>
          <a:bodyPr vert="vert270" lIns="0" tIns="457200" rIns="0" bIns="0" rtlCol="0" anchor="ctr"/>
          <a:lstStyle/>
          <a:p>
            <a:pPr marL="623888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</p:txBody>
      </p:sp>
      <p:graphicFrame>
        <p:nvGraphicFramePr>
          <p:cNvPr id="10" name="Table 38">
            <a:extLst>
              <a:ext uri="{FF2B5EF4-FFF2-40B4-BE49-F238E27FC236}">
                <a16:creationId xmlns:a16="http://schemas.microsoft.com/office/drawing/2014/main" id="{9946FC93-13EE-9C30-A7EF-1CC06B4D2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789598"/>
              </p:ext>
            </p:extLst>
          </p:nvPr>
        </p:nvGraphicFramePr>
        <p:xfrm>
          <a:off x="406959" y="1762077"/>
          <a:ext cx="3342591" cy="4222812"/>
        </p:xfrm>
        <a:graphic>
          <a:graphicData uri="http://schemas.openxmlformats.org/drawingml/2006/table">
            <a:tbl>
              <a:tblPr firstRow="1" bandRow="1"/>
              <a:tblGrid>
                <a:gridCol w="2411413">
                  <a:extLst>
                    <a:ext uri="{9D8B030D-6E8A-4147-A177-3AD203B41FA5}">
                      <a16:colId xmlns:a16="http://schemas.microsoft.com/office/drawing/2014/main" val="515352003"/>
                    </a:ext>
                  </a:extLst>
                </a:gridCol>
                <a:gridCol w="931178">
                  <a:extLst>
                    <a:ext uri="{9D8B030D-6E8A-4147-A177-3AD203B41FA5}">
                      <a16:colId xmlns:a16="http://schemas.microsoft.com/office/drawing/2014/main" val="1040966143"/>
                    </a:ext>
                  </a:extLst>
                </a:gridCol>
              </a:tblGrid>
              <a:tr h="575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Број држава корисника</a:t>
                      </a:r>
                      <a:endParaRPr lang="en-US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Trebuchet MS" panose="020B0603020202020204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504862"/>
                  </a:ext>
                </a:extLst>
              </a:tr>
              <a:tr h="575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Trebuchet MS" panose="020B0603020202020204" pitchFamily="34" charset="0"/>
                        </a:rPr>
                        <a:t>Број пројеката</a:t>
                      </a:r>
                      <a:endParaRPr lang="en-US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Trebuchet MS" panose="020B0603020202020204" pitchFamily="34" charset="0"/>
                        </a:rPr>
                        <a:t>669</a:t>
                      </a:r>
                      <a:endParaRPr lang="en-US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807302"/>
                  </a:ext>
                </a:extLst>
              </a:tr>
              <a:tr h="575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Trebuchet MS" panose="020B0603020202020204" pitchFamily="34" charset="0"/>
                        </a:rPr>
                        <a:t>Број програма</a:t>
                      </a:r>
                      <a:endParaRPr lang="en-US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Trebuchet MS" panose="020B0603020202020204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680593"/>
                  </a:ext>
                </a:extLst>
              </a:tr>
              <a:tr h="5756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Trebuchet MS" panose="020B0603020202020204" pitchFamily="34" charset="0"/>
                        </a:rPr>
                        <a:t>Број споразума са међународним организацијама*</a:t>
                      </a:r>
                      <a:endParaRPr lang="en-US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Trebuchet MS" panose="020B0603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037110"/>
                  </a:ext>
                </a:extLst>
              </a:tr>
              <a:tr h="575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Trebuchet MS" panose="020B0603020202020204" pitchFamily="34" charset="0"/>
                        </a:rPr>
                        <a:t>Укупан број пројеката, програма и међународних организација</a:t>
                      </a:r>
                      <a:endParaRPr lang="en-US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Trebuchet MS" panose="020B0603020202020204" pitchFamily="34" charset="0"/>
                        </a:rPr>
                        <a:t>702</a:t>
                      </a:r>
                      <a:endParaRPr lang="en-US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090798"/>
                  </a:ext>
                </a:extLst>
              </a:tr>
              <a:tr h="575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Trebuchet MS" panose="020B0603020202020204" pitchFamily="34" charset="0"/>
                        </a:rPr>
                        <a:t>Број</a:t>
                      </a:r>
                      <a:r>
                        <a:rPr lang="ru-RU" sz="1200" b="1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Trebuchet MS" panose="020B0603020202020204" pitchFamily="34" charset="0"/>
                        </a:rPr>
                        <a:t> п</a:t>
                      </a:r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Trebuchet MS" panose="020B0603020202020204" pitchFamily="34" charset="0"/>
                        </a:rPr>
                        <a:t>отписаних уговора о кредиту **</a:t>
                      </a:r>
                      <a:endParaRPr lang="en-US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Trebuchet MS" panose="020B0603020202020204" pitchFamily="34" charset="0"/>
                        </a:rPr>
                        <a:t>739</a:t>
                      </a:r>
                      <a:endParaRPr lang="en-US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355554"/>
                  </a:ext>
                </a:extLst>
              </a:tr>
              <a:tr h="5756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Trebuchet MS" panose="020B0603020202020204" pitchFamily="34" charset="0"/>
                        </a:rPr>
                        <a:t>Укупни износ кредита</a:t>
                      </a:r>
                      <a:endParaRPr lang="en-US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18748</a:t>
                      </a:r>
                      <a:r>
                        <a:rPr lang="sr-Cyrl-BA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09</a:t>
                      </a:r>
                      <a:endParaRPr lang="ar-SA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28845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04DA2AD-385F-F650-43AE-D46E0B26658E}"/>
              </a:ext>
            </a:extLst>
          </p:cNvPr>
          <p:cNvSpPr/>
          <p:nvPr/>
        </p:nvSpPr>
        <p:spPr>
          <a:xfrm>
            <a:off x="4018212" y="1758462"/>
            <a:ext cx="2407747" cy="200424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Африка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E98419-CCC7-1715-0FC4-21C1010113C2}"/>
              </a:ext>
            </a:extLst>
          </p:cNvPr>
          <p:cNvSpPr/>
          <p:nvPr/>
        </p:nvSpPr>
        <p:spPr>
          <a:xfrm>
            <a:off x="6733075" y="1755388"/>
            <a:ext cx="2407747" cy="200424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Азија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B72D63F0-5095-CD24-DA80-5930A4B421B7}"/>
              </a:ext>
            </a:extLst>
          </p:cNvPr>
          <p:cNvSpPr/>
          <p:nvPr/>
        </p:nvSpPr>
        <p:spPr>
          <a:xfrm rot="5400000">
            <a:off x="3130640" y="1167086"/>
            <a:ext cx="477037" cy="712945"/>
          </a:xfrm>
          <a:prstGeom prst="homePlate">
            <a:avLst>
              <a:gd name="adj" fmla="val 0"/>
            </a:avLst>
          </a:prstGeom>
          <a:solidFill>
            <a:sysClr val="window" lastClr="FFFFFF"/>
          </a:solidFill>
          <a:ln w="10795" cap="flat" cmpd="sng" algn="ctr">
            <a:solidFill>
              <a:srgbClr val="29BA74"/>
            </a:solidFill>
            <a:prstDash val="solid"/>
          </a:ln>
          <a:effectLst/>
        </p:spPr>
        <p:txBody>
          <a:bodyPr vert="vert270" lIns="0" tIns="457200" rIns="0" bIns="0" rtlCol="0" anchor="ctr"/>
          <a:lstStyle/>
          <a:p>
            <a:pPr marL="623888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9DA22CFE-39C0-B012-E8FF-1D6C490B7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61765" y="1361210"/>
            <a:ext cx="265120" cy="2651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FE45CDA-6ED1-5C20-E2A5-442167C15278}"/>
              </a:ext>
            </a:extLst>
          </p:cNvPr>
          <p:cNvSpPr/>
          <p:nvPr/>
        </p:nvSpPr>
        <p:spPr>
          <a:xfrm>
            <a:off x="9446436" y="1771571"/>
            <a:ext cx="2407747" cy="19093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1400" b="1" kern="0" dirty="0">
                <a:solidFill>
                  <a:srgbClr val="575757"/>
                </a:solidFill>
                <a:cs typeface="Segoe UI" panose="020B0502040204020203" pitchFamily="34" charset="0"/>
              </a:rPr>
              <a:t>Друге области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cs typeface="Segoe UI" panose="020B0502040204020203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4B1660-FC2B-055C-655D-82A198360E1F}"/>
              </a:ext>
            </a:extLst>
          </p:cNvPr>
          <p:cNvCxnSpPr>
            <a:cxnSpLocks/>
          </p:cNvCxnSpPr>
          <p:nvPr/>
        </p:nvCxnSpPr>
        <p:spPr>
          <a:xfrm flipV="1">
            <a:off x="4341962" y="1237990"/>
            <a:ext cx="7062456" cy="1"/>
          </a:xfrm>
          <a:prstGeom prst="straightConnector1">
            <a:avLst/>
          </a:prstGeom>
          <a:noFill/>
          <a:ln w="9525" cap="rnd" cmpd="sng" algn="ctr">
            <a:solidFill>
              <a:srgbClr val="575757">
                <a:lumMod val="60000"/>
                <a:lumOff val="40000"/>
              </a:srgbClr>
            </a:solidFill>
            <a:prstDash val="solid"/>
            <a:round/>
            <a:tailEnd type="triangle"/>
          </a:ln>
          <a:effectLst/>
        </p:spPr>
      </p:cxnSp>
      <p:sp>
        <p:nvSpPr>
          <p:cNvPr id="17" name="Rectangle 10">
            <a:extLst>
              <a:ext uri="{FF2B5EF4-FFF2-40B4-BE49-F238E27FC236}">
                <a16:creationId xmlns:a16="http://schemas.microsoft.com/office/drawing/2014/main" id="{5675CE2C-25B1-E072-28EE-F383A886D647}"/>
              </a:ext>
            </a:extLst>
          </p:cNvPr>
          <p:cNvSpPr/>
          <p:nvPr/>
        </p:nvSpPr>
        <p:spPr>
          <a:xfrm>
            <a:off x="263550" y="6005687"/>
            <a:ext cx="1433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sr-Cyrl-BA" sz="800" b="1" dirty="0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Износ</a:t>
            </a:r>
            <a:r>
              <a:rPr lang="en-US" sz="800" b="1" dirty="0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sr-Cyrl-BA" sz="800" b="1" dirty="0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 милионима </a:t>
            </a:r>
            <a:r>
              <a:rPr lang="sr-Latn-BA" sz="800" b="1" dirty="0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USD</a:t>
            </a:r>
            <a:endParaRPr lang="en-US" sz="800" b="1" dirty="0">
              <a:solidFill>
                <a:srgbClr val="70AD47">
                  <a:lumMod val="7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rtl="1">
              <a:defRPr/>
            </a:pPr>
            <a:endParaRPr lang="ar-SA" sz="800" b="1" dirty="0">
              <a:solidFill>
                <a:srgbClr val="70AD47">
                  <a:lumMod val="7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6CC08002-3A63-0B2B-CBC7-15D294BC0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421626"/>
              </p:ext>
            </p:extLst>
          </p:nvPr>
        </p:nvGraphicFramePr>
        <p:xfrm>
          <a:off x="9428281" y="3960233"/>
          <a:ext cx="2640918" cy="1778984"/>
        </p:xfrm>
        <a:graphic>
          <a:graphicData uri="http://schemas.openxmlformats.org/drawingml/2006/table">
            <a:tbl>
              <a:tblPr firstRow="1" bandRow="1"/>
              <a:tblGrid>
                <a:gridCol w="1639190">
                  <a:extLst>
                    <a:ext uri="{9D8B030D-6E8A-4147-A177-3AD203B41FA5}">
                      <a16:colId xmlns:a16="http://schemas.microsoft.com/office/drawing/2014/main" val="3978622812"/>
                    </a:ext>
                  </a:extLst>
                </a:gridCol>
                <a:gridCol w="1001728">
                  <a:extLst>
                    <a:ext uri="{9D8B030D-6E8A-4147-A177-3AD203B41FA5}">
                      <a16:colId xmlns:a16="http://schemas.microsoft.com/office/drawing/2014/main" val="393822324"/>
                    </a:ext>
                  </a:extLst>
                </a:gridCol>
              </a:tblGrid>
              <a:tr h="444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B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Број пројеката и програма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885948"/>
                  </a:ext>
                </a:extLst>
              </a:tr>
              <a:tr h="444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B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Број држава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576121"/>
                  </a:ext>
                </a:extLst>
              </a:tr>
              <a:tr h="444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kumimoji="0" lang="sr-Cyrl-B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Износ</a:t>
                      </a:r>
                      <a:endParaRPr kumimoji="0" lang="en-US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7575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490.17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248230"/>
                  </a:ext>
                </a:extLst>
              </a:tr>
              <a:tr h="444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kumimoji="0" lang="sr-Cyrl-B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 укупног износа</a:t>
                      </a:r>
                      <a:endParaRPr kumimoji="0" lang="en-US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7575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2.61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542618"/>
                  </a:ext>
                </a:extLst>
              </a:tr>
            </a:tbl>
          </a:graphicData>
        </a:graphic>
      </p:graphicFrame>
      <p:graphicFrame>
        <p:nvGraphicFramePr>
          <p:cNvPr id="19" name="Table 5">
            <a:extLst>
              <a:ext uri="{FF2B5EF4-FFF2-40B4-BE49-F238E27FC236}">
                <a16:creationId xmlns:a16="http://schemas.microsoft.com/office/drawing/2014/main" id="{D9E7AFF0-EF64-27E9-0B28-61073949C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570960"/>
              </p:ext>
            </p:extLst>
          </p:nvPr>
        </p:nvGraphicFramePr>
        <p:xfrm>
          <a:off x="6721735" y="3960233"/>
          <a:ext cx="2640918" cy="1764328"/>
        </p:xfrm>
        <a:graphic>
          <a:graphicData uri="http://schemas.openxmlformats.org/drawingml/2006/table">
            <a:tbl>
              <a:tblPr firstRow="1" bandRow="1"/>
              <a:tblGrid>
                <a:gridCol w="1639190">
                  <a:extLst>
                    <a:ext uri="{9D8B030D-6E8A-4147-A177-3AD203B41FA5}">
                      <a16:colId xmlns:a16="http://schemas.microsoft.com/office/drawing/2014/main" val="3978622812"/>
                    </a:ext>
                  </a:extLst>
                </a:gridCol>
                <a:gridCol w="1001728">
                  <a:extLst>
                    <a:ext uri="{9D8B030D-6E8A-4147-A177-3AD203B41FA5}">
                      <a16:colId xmlns:a16="http://schemas.microsoft.com/office/drawing/2014/main" val="393822324"/>
                    </a:ext>
                  </a:extLst>
                </a:gridCol>
              </a:tblGrid>
              <a:tr h="441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B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Број пројеката и програма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265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885948"/>
                  </a:ext>
                </a:extLst>
              </a:tr>
              <a:tr h="441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B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Број држава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798445"/>
                  </a:ext>
                </a:extLst>
              </a:tr>
              <a:tr h="441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kumimoji="0" lang="sr-Cyrl-B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Износ</a:t>
                      </a:r>
                      <a:endParaRPr kumimoji="0" lang="en-US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7575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7319.58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248230"/>
                  </a:ext>
                </a:extLst>
              </a:tr>
              <a:tr h="441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kumimoji="0" lang="sr-Cyrl-B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 укупног износа</a:t>
                      </a:r>
                      <a:endParaRPr kumimoji="0" lang="en-US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7575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39.04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542618"/>
                  </a:ext>
                </a:extLst>
              </a:tr>
            </a:tbl>
          </a:graphicData>
        </a:graphic>
      </p:graphicFrame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1FAEFBC8-E53F-501A-3BD5-7B1688115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85837"/>
              </p:ext>
            </p:extLst>
          </p:nvPr>
        </p:nvGraphicFramePr>
        <p:xfrm>
          <a:off x="3997034" y="3953520"/>
          <a:ext cx="2640918" cy="1729868"/>
        </p:xfrm>
        <a:graphic>
          <a:graphicData uri="http://schemas.openxmlformats.org/drawingml/2006/table">
            <a:tbl>
              <a:tblPr firstRow="1" bandRow="1"/>
              <a:tblGrid>
                <a:gridCol w="1639200">
                  <a:extLst>
                    <a:ext uri="{9D8B030D-6E8A-4147-A177-3AD203B41FA5}">
                      <a16:colId xmlns:a16="http://schemas.microsoft.com/office/drawing/2014/main" val="3978622812"/>
                    </a:ext>
                  </a:extLst>
                </a:gridCol>
                <a:gridCol w="1001718">
                  <a:extLst>
                    <a:ext uri="{9D8B030D-6E8A-4147-A177-3AD203B41FA5}">
                      <a16:colId xmlns:a16="http://schemas.microsoft.com/office/drawing/2014/main" val="393822324"/>
                    </a:ext>
                  </a:extLst>
                </a:gridCol>
              </a:tblGrid>
              <a:tr h="432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B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Број пројеката и програма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413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885948"/>
                  </a:ext>
                </a:extLst>
              </a:tr>
              <a:tr h="43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B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Број држава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6481"/>
                  </a:ext>
                </a:extLst>
              </a:tr>
              <a:tr h="432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kumimoji="0" lang="sr-Cyrl-B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Износ</a:t>
                      </a:r>
                      <a:endParaRPr kumimoji="0" lang="en-US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7575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prstClr val="white"/>
                          </a:solidFill>
                          <a:latin typeface="+mn-lt"/>
                        </a:rPr>
                        <a:t>10697.02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248230"/>
                  </a:ext>
                </a:extLst>
              </a:tr>
              <a:tr h="432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kumimoji="0" lang="sr-Cyrl-B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 укупног износа</a:t>
                      </a:r>
                      <a:endParaRPr kumimoji="0" lang="en-US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7575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57.05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542618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A2571241-A743-C78A-D08C-AF2FB46DAF26}"/>
              </a:ext>
            </a:extLst>
          </p:cNvPr>
          <p:cNvSpPr/>
          <p:nvPr/>
        </p:nvSpPr>
        <p:spPr>
          <a:xfrm>
            <a:off x="3756844" y="5902476"/>
            <a:ext cx="6216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defRPr/>
            </a:pPr>
            <a:endParaRPr lang="ru-RU" sz="900" dirty="0">
              <a:solidFill>
                <a:schemeClr val="accent6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pPr lvl="0" algn="l">
              <a:defRPr/>
            </a:pPr>
            <a:r>
              <a:rPr lang="ru-RU" sz="900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** Повећање броја кредита у односу на број пројеката је због чињенице да се неки пројекти финансирају са више кредита</a:t>
            </a:r>
            <a:endParaRPr lang="ar-SA" sz="900" dirty="0">
              <a:solidFill>
                <a:schemeClr val="accent6">
                  <a:lumMod val="7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CB6D2-9322-88AB-72E8-05922EF0A6D6}"/>
              </a:ext>
            </a:extLst>
          </p:cNvPr>
          <p:cNvSpPr/>
          <p:nvPr/>
        </p:nvSpPr>
        <p:spPr>
          <a:xfrm>
            <a:off x="3756843" y="5701250"/>
            <a:ext cx="64588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defRPr/>
            </a:pPr>
            <a:r>
              <a:rPr lang="ru-RU" sz="900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*Укупни кредити дати Међународном удружењу за развој износе 241,31 милиона ријала, што представља 1,3% укупног износа</a:t>
            </a:r>
            <a:endParaRPr lang="ar-SA" sz="900" dirty="0">
              <a:solidFill>
                <a:schemeClr val="accent6">
                  <a:lumMod val="75000"/>
                </a:schemeClr>
              </a:solidFill>
              <a:cs typeface="Segoe UI" panose="020B0502040204020203" pitchFamily="34" charset="0"/>
            </a:endParaRPr>
          </a:p>
        </p:txBody>
      </p:sp>
      <p:pic>
        <p:nvPicPr>
          <p:cNvPr id="25" name="صورة 2">
            <a:extLst>
              <a:ext uri="{FF2B5EF4-FFF2-40B4-BE49-F238E27FC236}">
                <a16:creationId xmlns:a16="http://schemas.microsoft.com/office/drawing/2014/main" id="{61DB4A9E-96B4-91CB-A3F8-CF6610CDE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212" y="2061387"/>
            <a:ext cx="2640917" cy="1850044"/>
          </a:xfrm>
          <a:prstGeom prst="rect">
            <a:avLst/>
          </a:prstGeom>
        </p:spPr>
      </p:pic>
      <p:pic>
        <p:nvPicPr>
          <p:cNvPr id="26" name="Picture 4" descr="خريطة صماء لآسيا - كونتنت">
            <a:extLst>
              <a:ext uri="{FF2B5EF4-FFF2-40B4-BE49-F238E27FC236}">
                <a16:creationId xmlns:a16="http://schemas.microsoft.com/office/drawing/2014/main" id="{DE5C6C8C-0E8B-162D-EC93-A5E52738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74" y="2085457"/>
            <a:ext cx="2640167" cy="18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خريطة اوربا صماء">
            <a:extLst>
              <a:ext uri="{FF2B5EF4-FFF2-40B4-BE49-F238E27FC236}">
                <a16:creationId xmlns:a16="http://schemas.microsoft.com/office/drawing/2014/main" id="{8F0F28F8-3DE2-175A-9EEE-42287F89A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437" y="2052826"/>
            <a:ext cx="2640918" cy="188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B1251FF-4792-589C-E9E8-BD96250F0336}"/>
              </a:ext>
            </a:extLst>
          </p:cNvPr>
          <p:cNvSpPr txBox="1"/>
          <p:nvPr/>
        </p:nvSpPr>
        <p:spPr>
          <a:xfrm>
            <a:off x="446028" y="1366381"/>
            <a:ext cx="2501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algn="ctr">
              <a:defRPr/>
            </a:pPr>
            <a:r>
              <a:rPr kumimoji="0" lang="sr-Cyrl-BA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Кредити за развој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2F22E-4FB2-2AFD-A5E4-01E0F90C7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6024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</a:rPr>
              <a:t>Кумулативна активност SFD по континентима</a:t>
            </a:r>
          </a:p>
        </p:txBody>
      </p:sp>
    </p:spTree>
    <p:extLst>
      <p:ext uri="{BB962C8B-B14F-4D97-AF65-F5344CB8AC3E}">
        <p14:creationId xmlns:p14="http://schemas.microsoft.com/office/powerpoint/2010/main" val="393442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AC01F-20F6-0A35-3B4F-92B084761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086555-32BF-EC7B-19F9-86737469A7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378D0FBC-0BE1-E8D4-8F76-62F4F01824D2}"/>
              </a:ext>
            </a:extLst>
          </p:cNvPr>
          <p:cNvSpPr/>
          <p:nvPr/>
        </p:nvSpPr>
        <p:spPr>
          <a:xfrm rot="5400000">
            <a:off x="8920609" y="4553943"/>
            <a:ext cx="1402986" cy="1056083"/>
          </a:xfrm>
          <a:prstGeom prst="homePlate">
            <a:avLst>
              <a:gd name="adj" fmla="val 33059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2A81D3AC-CD7F-5BD9-83C8-CE733985779E}"/>
              </a:ext>
            </a:extLst>
          </p:cNvPr>
          <p:cNvSpPr/>
          <p:nvPr/>
        </p:nvSpPr>
        <p:spPr>
          <a:xfrm rot="5400000">
            <a:off x="7670719" y="4553640"/>
            <a:ext cx="1402986" cy="1056083"/>
          </a:xfrm>
          <a:prstGeom prst="homePlate">
            <a:avLst>
              <a:gd name="adj" fmla="val 33059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7DE595F6-4B5E-1660-C83D-2C3A3A57ABFB}"/>
              </a:ext>
            </a:extLst>
          </p:cNvPr>
          <p:cNvSpPr/>
          <p:nvPr/>
        </p:nvSpPr>
        <p:spPr>
          <a:xfrm rot="5400000">
            <a:off x="6490966" y="4553641"/>
            <a:ext cx="1402986" cy="1056083"/>
          </a:xfrm>
          <a:prstGeom prst="homePlate">
            <a:avLst>
              <a:gd name="adj" fmla="val 33059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26CFF235-AE98-751A-CB44-9D0C1ECBBADD}"/>
              </a:ext>
            </a:extLst>
          </p:cNvPr>
          <p:cNvSpPr/>
          <p:nvPr/>
        </p:nvSpPr>
        <p:spPr>
          <a:xfrm rot="5400000">
            <a:off x="5311214" y="4554190"/>
            <a:ext cx="1402986" cy="1056083"/>
          </a:xfrm>
          <a:prstGeom prst="homePlate">
            <a:avLst>
              <a:gd name="adj" fmla="val 33059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A7A8EC7-A7A4-0E49-DC2B-9DFEF0FB665E}"/>
              </a:ext>
            </a:extLst>
          </p:cNvPr>
          <p:cNvSpPr/>
          <p:nvPr/>
        </p:nvSpPr>
        <p:spPr>
          <a:xfrm rot="5400000">
            <a:off x="4112673" y="4557690"/>
            <a:ext cx="1402986" cy="1056083"/>
          </a:xfrm>
          <a:prstGeom prst="homePlate">
            <a:avLst>
              <a:gd name="adj" fmla="val 33059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DE4FA516-05CF-E460-447D-67106B30F3C9}"/>
              </a:ext>
            </a:extLst>
          </p:cNvPr>
          <p:cNvSpPr/>
          <p:nvPr/>
        </p:nvSpPr>
        <p:spPr>
          <a:xfrm rot="5400000">
            <a:off x="2939738" y="4553641"/>
            <a:ext cx="1402986" cy="1056083"/>
          </a:xfrm>
          <a:prstGeom prst="homePlate">
            <a:avLst>
              <a:gd name="adj" fmla="val 33059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2793174-6082-6021-2874-D9D60501FED9}"/>
              </a:ext>
            </a:extLst>
          </p:cNvPr>
          <p:cNvSpPr/>
          <p:nvPr/>
        </p:nvSpPr>
        <p:spPr>
          <a:xfrm rot="5400000">
            <a:off x="1707157" y="4556689"/>
            <a:ext cx="1402986" cy="1056083"/>
          </a:xfrm>
          <a:prstGeom prst="homePlate">
            <a:avLst>
              <a:gd name="adj" fmla="val 33059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4E4E04D4-92E8-8F07-92C0-3243AB1F50A3}"/>
              </a:ext>
            </a:extLst>
          </p:cNvPr>
          <p:cNvSpPr/>
          <p:nvPr/>
        </p:nvSpPr>
        <p:spPr>
          <a:xfrm rot="5400000">
            <a:off x="9205832" y="3358244"/>
            <a:ext cx="845743" cy="1056083"/>
          </a:xfrm>
          <a:prstGeom prst="homePlate">
            <a:avLst>
              <a:gd name="adj" fmla="val 0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30475B2-D7CD-395D-2916-ADEE175DB371}"/>
              </a:ext>
            </a:extLst>
          </p:cNvPr>
          <p:cNvSpPr/>
          <p:nvPr/>
        </p:nvSpPr>
        <p:spPr>
          <a:xfrm rot="5400000">
            <a:off x="7949339" y="3359260"/>
            <a:ext cx="845743" cy="1056083"/>
          </a:xfrm>
          <a:prstGeom prst="homePlate">
            <a:avLst>
              <a:gd name="adj" fmla="val 0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FF883772-20AB-1DA6-1E8C-2C09D1838622}"/>
              </a:ext>
            </a:extLst>
          </p:cNvPr>
          <p:cNvSpPr/>
          <p:nvPr/>
        </p:nvSpPr>
        <p:spPr>
          <a:xfrm rot="5400000">
            <a:off x="6785209" y="3360327"/>
            <a:ext cx="845743" cy="1056083"/>
          </a:xfrm>
          <a:prstGeom prst="homePlate">
            <a:avLst>
              <a:gd name="adj" fmla="val 0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7515962D-DBB7-B3D0-142F-7D57F3F33594}"/>
              </a:ext>
            </a:extLst>
          </p:cNvPr>
          <p:cNvSpPr/>
          <p:nvPr/>
        </p:nvSpPr>
        <p:spPr>
          <a:xfrm rot="5400000">
            <a:off x="5587284" y="3356162"/>
            <a:ext cx="845743" cy="1056083"/>
          </a:xfrm>
          <a:prstGeom prst="homePlate">
            <a:avLst>
              <a:gd name="adj" fmla="val 0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EF4A5212-4F45-5F5C-F56B-A42348AD8423}"/>
              </a:ext>
            </a:extLst>
          </p:cNvPr>
          <p:cNvSpPr/>
          <p:nvPr/>
        </p:nvSpPr>
        <p:spPr>
          <a:xfrm rot="5400000">
            <a:off x="4391046" y="3357178"/>
            <a:ext cx="845743" cy="1056083"/>
          </a:xfrm>
          <a:prstGeom prst="homePlate">
            <a:avLst>
              <a:gd name="adj" fmla="val 0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E1E910E1-CE16-7029-0C80-97A4D015876C}"/>
              </a:ext>
            </a:extLst>
          </p:cNvPr>
          <p:cNvSpPr/>
          <p:nvPr/>
        </p:nvSpPr>
        <p:spPr>
          <a:xfrm rot="5400000">
            <a:off x="3218357" y="3358245"/>
            <a:ext cx="845743" cy="1056083"/>
          </a:xfrm>
          <a:prstGeom prst="homePlate">
            <a:avLst>
              <a:gd name="adj" fmla="val 0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4673BC0F-235F-064B-A330-614B18D0E85F}"/>
              </a:ext>
            </a:extLst>
          </p:cNvPr>
          <p:cNvSpPr/>
          <p:nvPr/>
        </p:nvSpPr>
        <p:spPr>
          <a:xfrm rot="5400000">
            <a:off x="1985777" y="3360327"/>
            <a:ext cx="845743" cy="1056083"/>
          </a:xfrm>
          <a:prstGeom prst="homePlate">
            <a:avLst>
              <a:gd name="adj" fmla="val 0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A2BB2F5F-77FD-A975-DC18-FE44B5C666C7}"/>
              </a:ext>
            </a:extLst>
          </p:cNvPr>
          <p:cNvSpPr/>
          <p:nvPr/>
        </p:nvSpPr>
        <p:spPr>
          <a:xfrm rot="5400000">
            <a:off x="9395048" y="2011341"/>
            <a:ext cx="563864" cy="1056083"/>
          </a:xfrm>
          <a:prstGeom prst="homePlate">
            <a:avLst>
              <a:gd name="adj" fmla="val 0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05CDF133-87AA-CBE0-6A5E-23EBA25ED3C4}"/>
              </a:ext>
            </a:extLst>
          </p:cNvPr>
          <p:cNvSpPr/>
          <p:nvPr/>
        </p:nvSpPr>
        <p:spPr>
          <a:xfrm rot="5400000">
            <a:off x="8138555" y="2012357"/>
            <a:ext cx="563864" cy="1056083"/>
          </a:xfrm>
          <a:prstGeom prst="homePlate">
            <a:avLst>
              <a:gd name="adj" fmla="val 0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DCA206A4-4FDC-CCA3-48CD-32219FD40EC3}"/>
              </a:ext>
            </a:extLst>
          </p:cNvPr>
          <p:cNvSpPr/>
          <p:nvPr/>
        </p:nvSpPr>
        <p:spPr>
          <a:xfrm rot="5400000">
            <a:off x="6974425" y="2021958"/>
            <a:ext cx="563864" cy="1056083"/>
          </a:xfrm>
          <a:prstGeom prst="homePlate">
            <a:avLst>
              <a:gd name="adj" fmla="val 0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8CE79172-F112-593B-4F73-D9D9B90C2FC9}"/>
              </a:ext>
            </a:extLst>
          </p:cNvPr>
          <p:cNvSpPr/>
          <p:nvPr/>
        </p:nvSpPr>
        <p:spPr>
          <a:xfrm rot="5400000">
            <a:off x="5776500" y="2017793"/>
            <a:ext cx="563864" cy="1056083"/>
          </a:xfrm>
          <a:prstGeom prst="homePlate">
            <a:avLst>
              <a:gd name="adj" fmla="val 0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3EBF5F3F-128C-2BC3-6336-B947BAEE14B1}"/>
              </a:ext>
            </a:extLst>
          </p:cNvPr>
          <p:cNvSpPr/>
          <p:nvPr/>
        </p:nvSpPr>
        <p:spPr>
          <a:xfrm rot="5400000">
            <a:off x="4580262" y="2018809"/>
            <a:ext cx="563864" cy="1056083"/>
          </a:xfrm>
          <a:prstGeom prst="homePlate">
            <a:avLst>
              <a:gd name="adj" fmla="val 0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10901503-BC32-C952-AD74-069A729505D0}"/>
              </a:ext>
            </a:extLst>
          </p:cNvPr>
          <p:cNvSpPr/>
          <p:nvPr/>
        </p:nvSpPr>
        <p:spPr>
          <a:xfrm rot="5400000">
            <a:off x="3407573" y="2019876"/>
            <a:ext cx="563864" cy="1056083"/>
          </a:xfrm>
          <a:prstGeom prst="homePlate">
            <a:avLst>
              <a:gd name="adj" fmla="val 0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82E8B164-4D56-4A30-87B5-7FCF65608D2A}"/>
              </a:ext>
            </a:extLst>
          </p:cNvPr>
          <p:cNvSpPr/>
          <p:nvPr/>
        </p:nvSpPr>
        <p:spPr>
          <a:xfrm rot="5400000">
            <a:off x="2174993" y="2021958"/>
            <a:ext cx="563864" cy="1056083"/>
          </a:xfrm>
          <a:prstGeom prst="homePlate">
            <a:avLst>
              <a:gd name="adj" fmla="val 0"/>
            </a:avLst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FA5A7BD-E837-5958-8799-93289B21EBFB}"/>
              </a:ext>
            </a:extLst>
          </p:cNvPr>
          <p:cNvSpPr/>
          <p:nvPr/>
        </p:nvSpPr>
        <p:spPr>
          <a:xfrm>
            <a:off x="1949421" y="1783775"/>
            <a:ext cx="980044" cy="965200"/>
          </a:xfrm>
          <a:prstGeom prst="ellipse">
            <a:avLst/>
          </a:prstGeom>
          <a:solidFill>
            <a:srgbClr val="44546A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C469C5F-99CE-8B53-64E3-CD7B3F77CBDB}"/>
              </a:ext>
            </a:extLst>
          </p:cNvPr>
          <p:cNvSpPr/>
          <p:nvPr/>
        </p:nvSpPr>
        <p:spPr>
          <a:xfrm>
            <a:off x="3186864" y="1781302"/>
            <a:ext cx="980044" cy="965200"/>
          </a:xfrm>
          <a:prstGeom prst="ellipse">
            <a:avLst/>
          </a:prstGeom>
          <a:solidFill>
            <a:srgbClr val="44546A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FB7F372-F79C-5C53-6EAF-5B8D46006F0D}"/>
              </a:ext>
            </a:extLst>
          </p:cNvPr>
          <p:cNvSpPr/>
          <p:nvPr/>
        </p:nvSpPr>
        <p:spPr>
          <a:xfrm>
            <a:off x="4374523" y="1781302"/>
            <a:ext cx="980044" cy="965200"/>
          </a:xfrm>
          <a:prstGeom prst="ellipse">
            <a:avLst/>
          </a:prstGeom>
          <a:solidFill>
            <a:srgbClr val="44546A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4CB8FA-B92F-70D2-EF07-FFB75760911E}"/>
              </a:ext>
            </a:extLst>
          </p:cNvPr>
          <p:cNvSpPr/>
          <p:nvPr/>
        </p:nvSpPr>
        <p:spPr>
          <a:xfrm>
            <a:off x="5564411" y="1785179"/>
            <a:ext cx="980044" cy="965200"/>
          </a:xfrm>
          <a:prstGeom prst="ellipse">
            <a:avLst/>
          </a:prstGeom>
          <a:solidFill>
            <a:srgbClr val="44546A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929BF5C-CCEA-D0B7-ABB3-DFE84A3D0690}"/>
              </a:ext>
            </a:extLst>
          </p:cNvPr>
          <p:cNvSpPr/>
          <p:nvPr/>
        </p:nvSpPr>
        <p:spPr>
          <a:xfrm>
            <a:off x="6764979" y="1781200"/>
            <a:ext cx="980044" cy="965200"/>
          </a:xfrm>
          <a:prstGeom prst="ellipse">
            <a:avLst/>
          </a:prstGeom>
          <a:solidFill>
            <a:srgbClr val="44546A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D7C34BF-1CCA-6BDA-56DB-BBF4E4C9A981}"/>
              </a:ext>
            </a:extLst>
          </p:cNvPr>
          <p:cNvSpPr/>
          <p:nvPr/>
        </p:nvSpPr>
        <p:spPr>
          <a:xfrm>
            <a:off x="7925029" y="1781200"/>
            <a:ext cx="980044" cy="965200"/>
          </a:xfrm>
          <a:prstGeom prst="ellipse">
            <a:avLst/>
          </a:prstGeom>
          <a:solidFill>
            <a:srgbClr val="44546A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15B6725-202E-1183-245C-E4A49B8B6101}"/>
              </a:ext>
            </a:extLst>
          </p:cNvPr>
          <p:cNvSpPr/>
          <p:nvPr/>
        </p:nvSpPr>
        <p:spPr>
          <a:xfrm>
            <a:off x="9187872" y="1785077"/>
            <a:ext cx="980044" cy="965200"/>
          </a:xfrm>
          <a:prstGeom prst="ellipse">
            <a:avLst/>
          </a:prstGeom>
          <a:solidFill>
            <a:srgbClr val="44546A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3" name="Graphic 32" descr="Fork In Road with solid fill">
            <a:extLst>
              <a:ext uri="{FF2B5EF4-FFF2-40B4-BE49-F238E27FC236}">
                <a16:creationId xmlns:a16="http://schemas.microsoft.com/office/drawing/2014/main" id="{723A960D-8068-1ED4-6EEA-E8AC06E81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43157" y="1806600"/>
            <a:ext cx="826517" cy="826517"/>
          </a:xfrm>
          <a:prstGeom prst="rect">
            <a:avLst/>
          </a:prstGeom>
        </p:spPr>
      </p:pic>
      <p:pic>
        <p:nvPicPr>
          <p:cNvPr id="34" name="Graphic 33" descr="Children outline">
            <a:extLst>
              <a:ext uri="{FF2B5EF4-FFF2-40B4-BE49-F238E27FC236}">
                <a16:creationId xmlns:a16="http://schemas.microsoft.com/office/drawing/2014/main" id="{C828CF17-C4D4-4A15-98CA-384BEF471F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85835" y="1819707"/>
            <a:ext cx="813410" cy="813410"/>
          </a:xfrm>
          <a:prstGeom prst="rect">
            <a:avLst/>
          </a:prstGeom>
        </p:spPr>
      </p:pic>
      <p:pic>
        <p:nvPicPr>
          <p:cNvPr id="35" name="Graphic 34" descr="High voltage with solid fill">
            <a:extLst>
              <a:ext uri="{FF2B5EF4-FFF2-40B4-BE49-F238E27FC236}">
                <a16:creationId xmlns:a16="http://schemas.microsoft.com/office/drawing/2014/main" id="{F4CE5A9A-F89D-DD49-2325-D6637DA04F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93402" y="1855370"/>
            <a:ext cx="742950" cy="742950"/>
          </a:xfrm>
          <a:prstGeom prst="rect">
            <a:avLst/>
          </a:prstGeom>
        </p:spPr>
      </p:pic>
      <p:pic>
        <p:nvPicPr>
          <p:cNvPr id="36" name="Graphic 35" descr="Crops with solid fill">
            <a:extLst>
              <a:ext uri="{FF2B5EF4-FFF2-40B4-BE49-F238E27FC236}">
                <a16:creationId xmlns:a16="http://schemas.microsoft.com/office/drawing/2014/main" id="{4A0047B9-5AD0-A4CB-6778-F1BF308ADFE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680602" y="1883817"/>
            <a:ext cx="749300" cy="749300"/>
          </a:xfrm>
          <a:prstGeom prst="rect">
            <a:avLst/>
          </a:prstGeom>
        </p:spPr>
      </p:pic>
      <p:pic>
        <p:nvPicPr>
          <p:cNvPr id="37" name="Graphic 36" descr="Arrow circle with solid fill">
            <a:extLst>
              <a:ext uri="{FF2B5EF4-FFF2-40B4-BE49-F238E27FC236}">
                <a16:creationId xmlns:a16="http://schemas.microsoft.com/office/drawing/2014/main" id="{CD7EC94B-2F08-5E79-8FCA-E86AA172B9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933880" y="1969527"/>
            <a:ext cx="628650" cy="628650"/>
          </a:xfrm>
          <a:prstGeom prst="rect">
            <a:avLst/>
          </a:prstGeom>
        </p:spPr>
      </p:pic>
      <p:pic>
        <p:nvPicPr>
          <p:cNvPr id="38" name="Graphic 37" descr="Production with solid fill">
            <a:extLst>
              <a:ext uri="{FF2B5EF4-FFF2-40B4-BE49-F238E27FC236}">
                <a16:creationId xmlns:a16="http://schemas.microsoft.com/office/drawing/2014/main" id="{BE2EAAD4-A87D-A4A4-052E-CBAAAA28423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038997" y="1883817"/>
            <a:ext cx="775858" cy="775858"/>
          </a:xfrm>
          <a:prstGeom prst="rect">
            <a:avLst/>
          </a:prstGeom>
        </p:spPr>
      </p:pic>
      <p:pic>
        <p:nvPicPr>
          <p:cNvPr id="39" name="Graphic 38" descr="Court with solid fill">
            <a:extLst>
              <a:ext uri="{FF2B5EF4-FFF2-40B4-BE49-F238E27FC236}">
                <a16:creationId xmlns:a16="http://schemas.microsoft.com/office/drawing/2014/main" id="{B1F3263A-BE89-F9AD-8E96-411BFD3878F5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273259" y="1883817"/>
            <a:ext cx="723900" cy="723900"/>
          </a:xfrm>
          <a:prstGeom prst="rect">
            <a:avLst/>
          </a:prstGeom>
        </p:spPr>
      </p:pic>
      <p:sp>
        <p:nvSpPr>
          <p:cNvPr id="40" name="object 8">
            <a:extLst>
              <a:ext uri="{FF2B5EF4-FFF2-40B4-BE49-F238E27FC236}">
                <a16:creationId xmlns:a16="http://schemas.microsoft.com/office/drawing/2014/main" id="{2758B32C-A393-B9A9-90FB-20DD1EC166D5}"/>
              </a:ext>
            </a:extLst>
          </p:cNvPr>
          <p:cNvSpPr txBox="1"/>
          <p:nvPr/>
        </p:nvSpPr>
        <p:spPr>
          <a:xfrm>
            <a:off x="1994594" y="5843765"/>
            <a:ext cx="82811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705"/>
              </a:spcBef>
            </a:pPr>
            <a:r>
              <a:rPr lang="en-US" sz="2000" b="1" spc="-20" dirty="0">
                <a:solidFill>
                  <a:srgbClr val="44546A"/>
                </a:solidFill>
                <a:ea typeface="Segoe UI Black" panose="020B0A02040204020203" pitchFamily="34" charset="0"/>
                <a:cs typeface="DejaVu Sans"/>
              </a:rPr>
              <a:t>28.52</a:t>
            </a:r>
            <a:r>
              <a:rPr lang="en-US" sz="2000" b="1" dirty="0">
                <a:solidFill>
                  <a:srgbClr val="44546A"/>
                </a:solidFill>
                <a:ea typeface="Segoe UI Black" panose="020B0A02040204020203" pitchFamily="34" charset="0"/>
                <a:cs typeface="DejaVu Sans"/>
              </a:rPr>
              <a:t>%</a:t>
            </a:r>
            <a:endParaRPr lang="en-US" sz="2000" b="1" spc="-20" dirty="0">
              <a:solidFill>
                <a:srgbClr val="44546A"/>
              </a:solidFill>
              <a:ea typeface="Segoe UI Black" panose="020B0A02040204020203" pitchFamily="34" charset="0"/>
              <a:cs typeface="DejaVu Sans"/>
            </a:endParaRPr>
          </a:p>
        </p:txBody>
      </p:sp>
      <p:sp>
        <p:nvSpPr>
          <p:cNvPr id="41" name="object 16">
            <a:extLst>
              <a:ext uri="{FF2B5EF4-FFF2-40B4-BE49-F238E27FC236}">
                <a16:creationId xmlns:a16="http://schemas.microsoft.com/office/drawing/2014/main" id="{37ADEA3C-A2BA-744C-74F6-F71BFF880B66}"/>
              </a:ext>
            </a:extLst>
          </p:cNvPr>
          <p:cNvSpPr txBox="1"/>
          <p:nvPr/>
        </p:nvSpPr>
        <p:spPr>
          <a:xfrm>
            <a:off x="1794290" y="2905848"/>
            <a:ext cx="1228715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11516" algn="ctr" defTabSz="829178">
              <a:defRPr/>
            </a:pPr>
            <a:r>
              <a:rPr lang="sr-Cyrl-BA" sz="1600" b="1" spc="-145" dirty="0">
                <a:solidFill>
                  <a:srgbClr val="44546A"/>
                </a:solidFill>
                <a:cs typeface="Segoe UI" panose="020B0502040204020203" pitchFamily="34" charset="0"/>
              </a:rPr>
              <a:t>Транспортације и комуникације</a:t>
            </a:r>
            <a:endParaRPr sz="1600" b="1" dirty="0">
              <a:solidFill>
                <a:srgbClr val="44546A"/>
              </a:solidFill>
              <a:cs typeface="Segoe UI" panose="020B0502040204020203" pitchFamily="34" charset="0"/>
            </a:endParaRPr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id="{A208902E-E1A0-B6FB-F1B2-C4A8528DAE68}"/>
              </a:ext>
            </a:extLst>
          </p:cNvPr>
          <p:cNvSpPr txBox="1"/>
          <p:nvPr/>
        </p:nvSpPr>
        <p:spPr>
          <a:xfrm>
            <a:off x="3151302" y="2980872"/>
            <a:ext cx="933536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11516" algn="ctr" defTabSz="829178">
              <a:defRPr/>
            </a:pPr>
            <a:r>
              <a:rPr lang="sr-Cyrl-BA" sz="1200" b="1" spc="-145" dirty="0">
                <a:solidFill>
                  <a:srgbClr val="44546A"/>
                </a:solidFill>
                <a:cs typeface="Segoe UI" panose="020B0502040204020203" pitchFamily="34" charset="0"/>
              </a:rPr>
              <a:t>Друштвена инфраструктура</a:t>
            </a:r>
            <a:endParaRPr sz="1200" b="1" dirty="0">
              <a:solidFill>
                <a:srgbClr val="44546A"/>
              </a:solidFill>
              <a:cs typeface="Segoe UI" panose="020B0502040204020203" pitchFamily="34" charset="0"/>
            </a:endParaRPr>
          </a:p>
        </p:txBody>
      </p:sp>
      <p:sp>
        <p:nvSpPr>
          <p:cNvPr id="43" name="object 16">
            <a:extLst>
              <a:ext uri="{FF2B5EF4-FFF2-40B4-BE49-F238E27FC236}">
                <a16:creationId xmlns:a16="http://schemas.microsoft.com/office/drawing/2014/main" id="{18DA96E4-DBEE-8E37-1184-AE9736C6EB09}"/>
              </a:ext>
            </a:extLst>
          </p:cNvPr>
          <p:cNvSpPr txBox="1"/>
          <p:nvPr/>
        </p:nvSpPr>
        <p:spPr>
          <a:xfrm>
            <a:off x="4302193" y="3011488"/>
            <a:ext cx="933536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11516" algn="ctr" defTabSz="829178">
              <a:defRPr/>
            </a:pPr>
            <a:r>
              <a:rPr lang="sr-Cyrl-BA" sz="1600" b="1" spc="-145" dirty="0">
                <a:solidFill>
                  <a:srgbClr val="44546A"/>
                </a:solidFill>
                <a:cs typeface="Segoe UI" panose="020B0502040204020203" pitchFamily="34" charset="0"/>
              </a:rPr>
              <a:t>Енергија</a:t>
            </a:r>
            <a:endParaRPr sz="1600" b="1" dirty="0">
              <a:solidFill>
                <a:srgbClr val="44546A"/>
              </a:solidFill>
              <a:cs typeface="Segoe UI" panose="020B0502040204020203" pitchFamily="34" charset="0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78DF81DD-674D-0592-259A-A76B668DF994}"/>
              </a:ext>
            </a:extLst>
          </p:cNvPr>
          <p:cNvSpPr txBox="1"/>
          <p:nvPr/>
        </p:nvSpPr>
        <p:spPr>
          <a:xfrm>
            <a:off x="5525295" y="3042265"/>
            <a:ext cx="933536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11516" algn="ctr" defTabSz="829178">
              <a:defRPr/>
            </a:pPr>
            <a:r>
              <a:rPr lang="sr-Cyrl-BA" sz="1200" b="1" spc="-145" dirty="0">
                <a:solidFill>
                  <a:srgbClr val="44546A"/>
                </a:solidFill>
                <a:cs typeface="Segoe UI" panose="020B0502040204020203" pitchFamily="34" charset="0"/>
              </a:rPr>
              <a:t>Пољопривреда</a:t>
            </a:r>
            <a:endParaRPr sz="1200" b="1" dirty="0">
              <a:solidFill>
                <a:srgbClr val="44546A"/>
              </a:solidFill>
              <a:cs typeface="Segoe UI" panose="020B0502040204020203" pitchFamily="34" charset="0"/>
            </a:endParaRPr>
          </a:p>
        </p:txBody>
      </p:sp>
      <p:sp>
        <p:nvSpPr>
          <p:cNvPr id="45" name="object 16">
            <a:extLst>
              <a:ext uri="{FF2B5EF4-FFF2-40B4-BE49-F238E27FC236}">
                <a16:creationId xmlns:a16="http://schemas.microsoft.com/office/drawing/2014/main" id="{2B42D47C-A667-3D4C-FB40-A4DA77765418}"/>
              </a:ext>
            </a:extLst>
          </p:cNvPr>
          <p:cNvSpPr txBox="1"/>
          <p:nvPr/>
        </p:nvSpPr>
        <p:spPr>
          <a:xfrm>
            <a:off x="6718000" y="2935286"/>
            <a:ext cx="998246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11516" algn="ctr" defTabSz="829178">
              <a:defRPr/>
            </a:pPr>
            <a:r>
              <a:rPr lang="sr-Cyrl-BA" sz="1600" b="1" spc="-145" dirty="0">
                <a:solidFill>
                  <a:srgbClr val="44546A"/>
                </a:solidFill>
                <a:cs typeface="Segoe UI" panose="020B0502040204020203" pitchFamily="34" charset="0"/>
              </a:rPr>
              <a:t>Други сектори</a:t>
            </a:r>
            <a:endParaRPr sz="1600" b="1" dirty="0">
              <a:solidFill>
                <a:srgbClr val="44546A"/>
              </a:solidFill>
              <a:cs typeface="Segoe UI" panose="020B0502040204020203" pitchFamily="34" charset="0"/>
            </a:endParaRPr>
          </a:p>
        </p:txBody>
      </p:sp>
      <p:sp>
        <p:nvSpPr>
          <p:cNvPr id="46" name="object 16">
            <a:extLst>
              <a:ext uri="{FF2B5EF4-FFF2-40B4-BE49-F238E27FC236}">
                <a16:creationId xmlns:a16="http://schemas.microsoft.com/office/drawing/2014/main" id="{9751CF0D-8FA3-1D01-B61C-D5A1EFE31E30}"/>
              </a:ext>
            </a:extLst>
          </p:cNvPr>
          <p:cNvSpPr txBox="1"/>
          <p:nvPr/>
        </p:nvSpPr>
        <p:spPr>
          <a:xfrm>
            <a:off x="7881366" y="2925221"/>
            <a:ext cx="1008833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11516" algn="ctr" defTabSz="829178">
              <a:defRPr/>
            </a:pPr>
            <a:r>
              <a:rPr lang="sr-Cyrl-BA" sz="1600" b="1" spc="-145" dirty="0">
                <a:solidFill>
                  <a:srgbClr val="44546A"/>
                </a:solidFill>
                <a:cs typeface="Segoe UI" panose="020B0502040204020203" pitchFamily="34" charset="0"/>
              </a:rPr>
              <a:t>Индустрија и рударство</a:t>
            </a:r>
            <a:endParaRPr sz="1600" b="1" dirty="0">
              <a:solidFill>
                <a:srgbClr val="44546A"/>
              </a:solidFill>
              <a:cs typeface="Segoe UI" panose="020B0502040204020203" pitchFamily="34" charset="0"/>
            </a:endParaRPr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id="{BF5903CF-23DD-0794-30F3-4896BFCFFCFF}"/>
              </a:ext>
            </a:extLst>
          </p:cNvPr>
          <p:cNvSpPr txBox="1"/>
          <p:nvPr/>
        </p:nvSpPr>
        <p:spPr>
          <a:xfrm>
            <a:off x="9044943" y="2919318"/>
            <a:ext cx="1108957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11516" algn="ctr" defTabSz="829178">
              <a:defRPr/>
            </a:pPr>
            <a:r>
              <a:rPr lang="sr-Cyrl-BA" sz="1600" b="1" spc="-145" dirty="0">
                <a:solidFill>
                  <a:srgbClr val="44546A"/>
                </a:solidFill>
                <a:cs typeface="Segoe UI" panose="020B0502040204020203" pitchFamily="34" charset="0"/>
              </a:rPr>
              <a:t>Међународне организације</a:t>
            </a:r>
            <a:endParaRPr sz="1600" b="1" dirty="0">
              <a:solidFill>
                <a:srgbClr val="44546A"/>
              </a:solidFill>
              <a:cs typeface="Segoe UI" panose="020B0502040204020203" pitchFamily="34" charset="0"/>
            </a:endParaRPr>
          </a:p>
        </p:txBody>
      </p:sp>
      <p:sp>
        <p:nvSpPr>
          <p:cNvPr id="49" name="object 16">
            <a:extLst>
              <a:ext uri="{FF2B5EF4-FFF2-40B4-BE49-F238E27FC236}">
                <a16:creationId xmlns:a16="http://schemas.microsoft.com/office/drawing/2014/main" id="{412614CB-113C-DBEF-B771-30C6E184C91F}"/>
              </a:ext>
            </a:extLst>
          </p:cNvPr>
          <p:cNvSpPr txBox="1"/>
          <p:nvPr/>
        </p:nvSpPr>
        <p:spPr>
          <a:xfrm>
            <a:off x="1927685" y="3659547"/>
            <a:ext cx="93529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516" algn="ctr" defTabSz="829178" rtl="1">
              <a:defRPr/>
            </a:pPr>
            <a:r>
              <a:rPr lang="sr-Cyrl-BA" sz="1400" spc="-145" dirty="0">
                <a:solidFill>
                  <a:prstClr val="white"/>
                </a:solidFill>
                <a:cs typeface="Segoe UI" panose="020B0502040204020203" pitchFamily="34" charset="0"/>
              </a:rPr>
              <a:t>Број пројеката</a:t>
            </a:r>
            <a:endParaRPr lang="en-US" sz="1400" spc="-145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50" name="object 16">
            <a:extLst>
              <a:ext uri="{FF2B5EF4-FFF2-40B4-BE49-F238E27FC236}">
                <a16:creationId xmlns:a16="http://schemas.microsoft.com/office/drawing/2014/main" id="{05F3AE87-DC7B-D358-A347-7CA8169C7208}"/>
              </a:ext>
            </a:extLst>
          </p:cNvPr>
          <p:cNvSpPr txBox="1"/>
          <p:nvPr/>
        </p:nvSpPr>
        <p:spPr>
          <a:xfrm>
            <a:off x="3158922" y="3632739"/>
            <a:ext cx="93529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516" algn="ctr" defTabSz="829178" rtl="1">
              <a:defRPr/>
            </a:pPr>
            <a:r>
              <a:rPr lang="sr-Cyrl-BA" sz="1400" spc="-145" dirty="0">
                <a:solidFill>
                  <a:prstClr val="white"/>
                </a:solidFill>
                <a:cs typeface="Segoe UI" panose="020B0502040204020203" pitchFamily="34" charset="0"/>
              </a:rPr>
              <a:t>Број пројеката</a:t>
            </a:r>
            <a:endParaRPr lang="en-US" sz="1400" spc="-145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C6D8DB69-1D73-2EB9-F9DD-517666B5BBE2}"/>
              </a:ext>
            </a:extLst>
          </p:cNvPr>
          <p:cNvSpPr txBox="1"/>
          <p:nvPr/>
        </p:nvSpPr>
        <p:spPr>
          <a:xfrm>
            <a:off x="4314142" y="3632739"/>
            <a:ext cx="93529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516" algn="ctr" defTabSz="829178" rtl="1">
              <a:defRPr/>
            </a:pPr>
            <a:r>
              <a:rPr lang="sr-Cyrl-BA" sz="1400" spc="-145" dirty="0">
                <a:solidFill>
                  <a:prstClr val="white"/>
                </a:solidFill>
                <a:cs typeface="Segoe UI" panose="020B0502040204020203" pitchFamily="34" charset="0"/>
              </a:rPr>
              <a:t>Број пројеката</a:t>
            </a:r>
            <a:endParaRPr lang="en-US" sz="1400" spc="-145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55F890BE-4888-D828-0D8D-96AC455C2836}"/>
              </a:ext>
            </a:extLst>
          </p:cNvPr>
          <p:cNvSpPr txBox="1"/>
          <p:nvPr/>
        </p:nvSpPr>
        <p:spPr>
          <a:xfrm>
            <a:off x="5512901" y="3623208"/>
            <a:ext cx="93529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516" algn="ctr" defTabSz="829178" rtl="1">
              <a:defRPr/>
            </a:pPr>
            <a:r>
              <a:rPr lang="sr-Cyrl-BA" sz="1400" spc="-145" dirty="0">
                <a:solidFill>
                  <a:prstClr val="white"/>
                </a:solidFill>
                <a:cs typeface="Segoe UI" panose="020B0502040204020203" pitchFamily="34" charset="0"/>
              </a:rPr>
              <a:t>Број пројеката</a:t>
            </a:r>
            <a:endParaRPr lang="en-US" sz="1400" spc="-145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53" name="object 16">
            <a:extLst>
              <a:ext uri="{FF2B5EF4-FFF2-40B4-BE49-F238E27FC236}">
                <a16:creationId xmlns:a16="http://schemas.microsoft.com/office/drawing/2014/main" id="{07CED7EF-191F-A56A-193A-3585D2DB6599}"/>
              </a:ext>
            </a:extLst>
          </p:cNvPr>
          <p:cNvSpPr txBox="1"/>
          <p:nvPr/>
        </p:nvSpPr>
        <p:spPr>
          <a:xfrm>
            <a:off x="6761416" y="3623208"/>
            <a:ext cx="93529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516" algn="ctr" defTabSz="829178" rtl="1">
              <a:defRPr/>
            </a:pPr>
            <a:r>
              <a:rPr lang="sr-Cyrl-BA" sz="1400" spc="-145" dirty="0">
                <a:solidFill>
                  <a:prstClr val="white"/>
                </a:solidFill>
                <a:cs typeface="Segoe UI" panose="020B0502040204020203" pitchFamily="34" charset="0"/>
              </a:rPr>
              <a:t>Број пројеката</a:t>
            </a:r>
            <a:endParaRPr lang="en-US" sz="1400" spc="-145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54" name="object 16">
            <a:extLst>
              <a:ext uri="{FF2B5EF4-FFF2-40B4-BE49-F238E27FC236}">
                <a16:creationId xmlns:a16="http://schemas.microsoft.com/office/drawing/2014/main" id="{150F4375-9059-ABC9-9B11-71913702D6C7}"/>
              </a:ext>
            </a:extLst>
          </p:cNvPr>
          <p:cNvSpPr txBox="1"/>
          <p:nvPr/>
        </p:nvSpPr>
        <p:spPr>
          <a:xfrm>
            <a:off x="7909723" y="3638299"/>
            <a:ext cx="93529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516" algn="ctr" defTabSz="829178" rtl="1">
              <a:defRPr/>
            </a:pPr>
            <a:r>
              <a:rPr lang="sr-Cyrl-BA" sz="1400" spc="-145" dirty="0">
                <a:solidFill>
                  <a:prstClr val="white"/>
                </a:solidFill>
                <a:cs typeface="Segoe UI" panose="020B0502040204020203" pitchFamily="34" charset="0"/>
              </a:rPr>
              <a:t>Број пројеката</a:t>
            </a:r>
            <a:endParaRPr lang="en-US" sz="1400" spc="-145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55" name="object 16">
            <a:extLst>
              <a:ext uri="{FF2B5EF4-FFF2-40B4-BE49-F238E27FC236}">
                <a16:creationId xmlns:a16="http://schemas.microsoft.com/office/drawing/2014/main" id="{9916B026-25E6-C148-876D-B6E7D118AC2D}"/>
              </a:ext>
            </a:extLst>
          </p:cNvPr>
          <p:cNvSpPr txBox="1"/>
          <p:nvPr/>
        </p:nvSpPr>
        <p:spPr>
          <a:xfrm>
            <a:off x="9089562" y="3638421"/>
            <a:ext cx="10528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516" algn="ctr" defTabSz="829178" rtl="1">
              <a:defRPr/>
            </a:pPr>
            <a:r>
              <a:rPr lang="sr-Cyrl-BA" sz="1400" spc="-145" dirty="0">
                <a:solidFill>
                  <a:prstClr val="white"/>
                </a:solidFill>
                <a:cs typeface="Segoe UI" panose="020B0502040204020203" pitchFamily="34" charset="0"/>
              </a:rPr>
              <a:t>Број договора</a:t>
            </a:r>
            <a:endParaRPr lang="ar-SA" sz="1400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56" name="object 16">
            <a:extLst>
              <a:ext uri="{FF2B5EF4-FFF2-40B4-BE49-F238E27FC236}">
                <a16:creationId xmlns:a16="http://schemas.microsoft.com/office/drawing/2014/main" id="{3BFAEFED-9E06-0C6F-AAEC-DF4989709EE4}"/>
              </a:ext>
            </a:extLst>
          </p:cNvPr>
          <p:cNvSpPr txBox="1"/>
          <p:nvPr/>
        </p:nvSpPr>
        <p:spPr>
          <a:xfrm>
            <a:off x="1925929" y="3977816"/>
            <a:ext cx="93529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516" algn="ctr" defTabSz="829178" rtl="1">
              <a:defRPr/>
            </a:pPr>
            <a:r>
              <a:rPr lang="en-US" sz="1400" spc="-145" dirty="0">
                <a:solidFill>
                  <a:prstClr val="white"/>
                </a:solidFill>
                <a:cs typeface="Segoe UI" panose="020B0502040204020203" pitchFamily="34" charset="0"/>
              </a:rPr>
              <a:t>229</a:t>
            </a:r>
            <a:endParaRPr sz="1400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57" name="object 16">
            <a:extLst>
              <a:ext uri="{FF2B5EF4-FFF2-40B4-BE49-F238E27FC236}">
                <a16:creationId xmlns:a16="http://schemas.microsoft.com/office/drawing/2014/main" id="{81330A1B-03F1-8BA6-021D-B0506170E6E4}"/>
              </a:ext>
            </a:extLst>
          </p:cNvPr>
          <p:cNvSpPr txBox="1"/>
          <p:nvPr/>
        </p:nvSpPr>
        <p:spPr>
          <a:xfrm>
            <a:off x="3163787" y="3977816"/>
            <a:ext cx="93529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516" algn="ctr" defTabSz="829178" rtl="1">
              <a:defRPr/>
            </a:pPr>
            <a:r>
              <a:rPr lang="en-US" sz="1400" spc="-145" dirty="0">
                <a:solidFill>
                  <a:prstClr val="white"/>
                </a:solidFill>
                <a:cs typeface="Segoe UI" panose="020B0502040204020203" pitchFamily="34" charset="0"/>
              </a:rPr>
              <a:t>227</a:t>
            </a:r>
            <a:endParaRPr sz="1400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58" name="object 16">
            <a:extLst>
              <a:ext uri="{FF2B5EF4-FFF2-40B4-BE49-F238E27FC236}">
                <a16:creationId xmlns:a16="http://schemas.microsoft.com/office/drawing/2014/main" id="{C4BE9BC3-CDC2-6AB3-7AD6-47FF6DCBD8DA}"/>
              </a:ext>
            </a:extLst>
          </p:cNvPr>
          <p:cNvSpPr txBox="1"/>
          <p:nvPr/>
        </p:nvSpPr>
        <p:spPr>
          <a:xfrm>
            <a:off x="4306876" y="3979022"/>
            <a:ext cx="93529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516" algn="ctr" defTabSz="829178" rtl="1">
              <a:defRPr/>
            </a:pPr>
            <a:r>
              <a:rPr lang="en-US" sz="1400" spc="-145" dirty="0">
                <a:solidFill>
                  <a:prstClr val="white"/>
                </a:solidFill>
                <a:cs typeface="Segoe UI" panose="020B0502040204020203" pitchFamily="34" charset="0"/>
              </a:rPr>
              <a:t>77</a:t>
            </a:r>
            <a:endParaRPr sz="1400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59" name="object 16">
            <a:extLst>
              <a:ext uri="{FF2B5EF4-FFF2-40B4-BE49-F238E27FC236}">
                <a16:creationId xmlns:a16="http://schemas.microsoft.com/office/drawing/2014/main" id="{EE350BF6-74B2-BB58-D26E-C7C366BB9E6D}"/>
              </a:ext>
            </a:extLst>
          </p:cNvPr>
          <p:cNvSpPr txBox="1"/>
          <p:nvPr/>
        </p:nvSpPr>
        <p:spPr>
          <a:xfrm>
            <a:off x="5528702" y="3981610"/>
            <a:ext cx="93529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516" algn="ctr" defTabSz="829178" rtl="1">
              <a:defRPr/>
            </a:pPr>
            <a:r>
              <a:rPr lang="en-US" sz="1400" spc="-145" dirty="0">
                <a:solidFill>
                  <a:prstClr val="white"/>
                </a:solidFill>
                <a:cs typeface="Segoe UI" panose="020B0502040204020203" pitchFamily="34" charset="0"/>
              </a:rPr>
              <a:t>97</a:t>
            </a:r>
            <a:endParaRPr sz="1400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60" name="object 16">
            <a:extLst>
              <a:ext uri="{FF2B5EF4-FFF2-40B4-BE49-F238E27FC236}">
                <a16:creationId xmlns:a16="http://schemas.microsoft.com/office/drawing/2014/main" id="{E4A6856A-035F-198F-29AF-39FDBF164988}"/>
              </a:ext>
            </a:extLst>
          </p:cNvPr>
          <p:cNvSpPr txBox="1"/>
          <p:nvPr/>
        </p:nvSpPr>
        <p:spPr>
          <a:xfrm>
            <a:off x="6754577" y="3977981"/>
            <a:ext cx="93529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516" algn="ctr" defTabSz="829178" rtl="1">
              <a:defRPr/>
            </a:pPr>
            <a:r>
              <a:rPr lang="en-US" sz="1400" spc="-145" dirty="0">
                <a:solidFill>
                  <a:prstClr val="white"/>
                </a:solidFill>
                <a:cs typeface="Segoe UI" panose="020B0502040204020203" pitchFamily="34" charset="0"/>
              </a:rPr>
              <a:t>54</a:t>
            </a:r>
            <a:endParaRPr sz="1400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61" name="object 16">
            <a:extLst>
              <a:ext uri="{FF2B5EF4-FFF2-40B4-BE49-F238E27FC236}">
                <a16:creationId xmlns:a16="http://schemas.microsoft.com/office/drawing/2014/main" id="{E16DAA8B-FA0E-0F7E-C705-18F2B2224258}"/>
              </a:ext>
            </a:extLst>
          </p:cNvPr>
          <p:cNvSpPr txBox="1"/>
          <p:nvPr/>
        </p:nvSpPr>
        <p:spPr>
          <a:xfrm>
            <a:off x="7909723" y="3985239"/>
            <a:ext cx="93529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516" algn="ctr" defTabSz="829178" rtl="1">
              <a:defRPr/>
            </a:pPr>
            <a:r>
              <a:rPr lang="en-US" sz="1400" spc="-145" dirty="0">
                <a:solidFill>
                  <a:prstClr val="white"/>
                </a:solidFill>
                <a:cs typeface="Segoe UI" panose="020B0502040204020203" pitchFamily="34" charset="0"/>
              </a:rPr>
              <a:t>16</a:t>
            </a:r>
            <a:endParaRPr sz="1400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62" name="object 16">
            <a:extLst>
              <a:ext uri="{FF2B5EF4-FFF2-40B4-BE49-F238E27FC236}">
                <a16:creationId xmlns:a16="http://schemas.microsoft.com/office/drawing/2014/main" id="{A6F47385-81D1-8DF5-EB02-756B95E4AD48}"/>
              </a:ext>
            </a:extLst>
          </p:cNvPr>
          <p:cNvSpPr txBox="1"/>
          <p:nvPr/>
        </p:nvSpPr>
        <p:spPr>
          <a:xfrm>
            <a:off x="9161061" y="3984161"/>
            <a:ext cx="93529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516" algn="ctr" defTabSz="829178" rtl="1">
              <a:defRPr/>
            </a:pPr>
            <a:r>
              <a:rPr lang="en-US" sz="1400" spc="-145" dirty="0">
                <a:solidFill>
                  <a:prstClr val="white"/>
                </a:solidFill>
                <a:cs typeface="Segoe UI" panose="020B0502040204020203" pitchFamily="34" charset="0"/>
              </a:rPr>
              <a:t>2</a:t>
            </a:r>
            <a:endParaRPr sz="1400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67" name="object 16">
            <a:extLst>
              <a:ext uri="{FF2B5EF4-FFF2-40B4-BE49-F238E27FC236}">
                <a16:creationId xmlns:a16="http://schemas.microsoft.com/office/drawing/2014/main" id="{897EDA89-506A-BCB8-EE9A-6173E3A1EBA4}"/>
              </a:ext>
            </a:extLst>
          </p:cNvPr>
          <p:cNvSpPr txBox="1"/>
          <p:nvPr/>
        </p:nvSpPr>
        <p:spPr>
          <a:xfrm>
            <a:off x="6766007" y="4327443"/>
            <a:ext cx="935292" cy="612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516" algn="ctr" defTabSz="829178" rtl="1">
              <a:lnSpc>
                <a:spcPct val="150000"/>
              </a:lnSpc>
              <a:defRPr/>
            </a:pPr>
            <a:endParaRPr lang="en-US" sz="1400" dirty="0">
              <a:solidFill>
                <a:prstClr val="white"/>
              </a:solidFill>
              <a:cs typeface="Segoe UI" panose="020B0502040204020203" pitchFamily="34" charset="0"/>
            </a:endParaRPr>
          </a:p>
          <a:p>
            <a:pPr marL="11516" algn="ctr" defTabSz="829178" rtl="1">
              <a:lnSpc>
                <a:spcPct val="150000"/>
              </a:lnSpc>
              <a:defRPr/>
            </a:pPr>
            <a:endParaRPr lang="en-US" sz="1400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70" name="object 8">
            <a:extLst>
              <a:ext uri="{FF2B5EF4-FFF2-40B4-BE49-F238E27FC236}">
                <a16:creationId xmlns:a16="http://schemas.microsoft.com/office/drawing/2014/main" id="{18947165-DC62-DE70-B906-3FB55EBDA852}"/>
              </a:ext>
            </a:extLst>
          </p:cNvPr>
          <p:cNvSpPr txBox="1"/>
          <p:nvPr/>
        </p:nvSpPr>
        <p:spPr>
          <a:xfrm>
            <a:off x="3294221" y="5843765"/>
            <a:ext cx="79061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705"/>
              </a:spcBef>
            </a:pPr>
            <a:r>
              <a:rPr lang="en-US" sz="2000" b="1" spc="-20" dirty="0">
                <a:solidFill>
                  <a:srgbClr val="44546A"/>
                </a:solidFill>
                <a:ea typeface="Segoe UI Black" panose="020B0A02040204020203" pitchFamily="34" charset="0"/>
                <a:cs typeface="DejaVu Sans"/>
              </a:rPr>
              <a:t>13.36</a:t>
            </a:r>
            <a:r>
              <a:rPr lang="en-US" sz="2000" b="1" dirty="0">
                <a:solidFill>
                  <a:srgbClr val="44546A"/>
                </a:solidFill>
                <a:ea typeface="Segoe UI Black" panose="020B0A02040204020203" pitchFamily="34" charset="0"/>
                <a:cs typeface="DejaVu Sans"/>
              </a:rPr>
              <a:t>%</a:t>
            </a:r>
            <a:endParaRPr lang="en-GB" sz="2000" dirty="0">
              <a:solidFill>
                <a:srgbClr val="44546A"/>
              </a:solidFill>
              <a:ea typeface="Segoe UI Black" panose="020B0A02040204020203" pitchFamily="34" charset="0"/>
              <a:cs typeface="DejaVu Sans"/>
            </a:endParaRPr>
          </a:p>
        </p:txBody>
      </p:sp>
      <p:sp>
        <p:nvSpPr>
          <p:cNvPr id="71" name="object 8">
            <a:extLst>
              <a:ext uri="{FF2B5EF4-FFF2-40B4-BE49-F238E27FC236}">
                <a16:creationId xmlns:a16="http://schemas.microsoft.com/office/drawing/2014/main" id="{7EA55104-B9F6-4C6A-F90C-F1BB78291E47}"/>
              </a:ext>
            </a:extLst>
          </p:cNvPr>
          <p:cNvSpPr txBox="1"/>
          <p:nvPr/>
        </p:nvSpPr>
        <p:spPr>
          <a:xfrm>
            <a:off x="4467156" y="5843766"/>
            <a:ext cx="79061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705"/>
              </a:spcBef>
            </a:pPr>
            <a:r>
              <a:rPr lang="en-US" sz="2000" b="1" spc="-20" dirty="0">
                <a:solidFill>
                  <a:srgbClr val="44546A"/>
                </a:solidFill>
                <a:ea typeface="Segoe UI Black" panose="020B0A02040204020203" pitchFamily="34" charset="0"/>
                <a:cs typeface="DejaVu Sans"/>
              </a:rPr>
              <a:t>16.49</a:t>
            </a:r>
            <a:r>
              <a:rPr lang="en-US" sz="2000" b="1" dirty="0">
                <a:solidFill>
                  <a:srgbClr val="44546A"/>
                </a:solidFill>
                <a:ea typeface="Segoe UI Black" panose="020B0A02040204020203" pitchFamily="34" charset="0"/>
                <a:cs typeface="DejaVu Sans"/>
              </a:rPr>
              <a:t>%</a:t>
            </a:r>
            <a:endParaRPr lang="en-GB" sz="2000" dirty="0">
              <a:solidFill>
                <a:srgbClr val="44546A"/>
              </a:solidFill>
              <a:ea typeface="Segoe UI Black" panose="020B0A02040204020203" pitchFamily="34" charset="0"/>
              <a:cs typeface="DejaVu Sans"/>
            </a:endParaRPr>
          </a:p>
        </p:txBody>
      </p:sp>
      <p:sp>
        <p:nvSpPr>
          <p:cNvPr id="72" name="object 8">
            <a:extLst>
              <a:ext uri="{FF2B5EF4-FFF2-40B4-BE49-F238E27FC236}">
                <a16:creationId xmlns:a16="http://schemas.microsoft.com/office/drawing/2014/main" id="{BA07091D-A10D-0DF7-5D2D-956B08FDB11A}"/>
              </a:ext>
            </a:extLst>
          </p:cNvPr>
          <p:cNvSpPr txBox="1"/>
          <p:nvPr/>
        </p:nvSpPr>
        <p:spPr>
          <a:xfrm>
            <a:off x="5616159" y="5843766"/>
            <a:ext cx="90348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705"/>
              </a:spcBef>
            </a:pPr>
            <a:r>
              <a:rPr lang="en-US" sz="2000" b="1" spc="-20" dirty="0">
                <a:solidFill>
                  <a:srgbClr val="44546A"/>
                </a:solidFill>
                <a:ea typeface="Segoe UI Black" panose="020B0A02040204020203" pitchFamily="34" charset="0"/>
                <a:cs typeface="DejaVu Sans"/>
              </a:rPr>
              <a:t>29.82%</a:t>
            </a:r>
            <a:endParaRPr lang="en-GB" sz="2000" dirty="0">
              <a:solidFill>
                <a:srgbClr val="44546A"/>
              </a:solidFill>
              <a:ea typeface="Segoe UI Black" panose="020B0A02040204020203" pitchFamily="34" charset="0"/>
              <a:cs typeface="DejaVu Sans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FEBB2A32-D32A-D24D-95FA-191EA1EA42D3}"/>
              </a:ext>
            </a:extLst>
          </p:cNvPr>
          <p:cNvSpPr txBox="1"/>
          <p:nvPr/>
        </p:nvSpPr>
        <p:spPr>
          <a:xfrm>
            <a:off x="6889322" y="5843729"/>
            <a:ext cx="74990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705"/>
              </a:spcBef>
            </a:pPr>
            <a:r>
              <a:rPr lang="en-US" sz="2000" b="1" spc="-20" dirty="0">
                <a:solidFill>
                  <a:srgbClr val="44546A"/>
                </a:solidFill>
                <a:ea typeface="Segoe UI Black" panose="020B0A02040204020203" pitchFamily="34" charset="0"/>
                <a:cs typeface="DejaVu Sans"/>
              </a:rPr>
              <a:t>2.47%</a:t>
            </a:r>
            <a:endParaRPr lang="en-GB" sz="2000" dirty="0">
              <a:solidFill>
                <a:srgbClr val="44546A"/>
              </a:solidFill>
              <a:ea typeface="Segoe UI Black" panose="020B0A02040204020203" pitchFamily="34" charset="0"/>
              <a:cs typeface="DejaVu Sans"/>
            </a:endParaRPr>
          </a:p>
        </p:txBody>
      </p:sp>
      <p:sp>
        <p:nvSpPr>
          <p:cNvPr id="74" name="object 8">
            <a:extLst>
              <a:ext uri="{FF2B5EF4-FFF2-40B4-BE49-F238E27FC236}">
                <a16:creationId xmlns:a16="http://schemas.microsoft.com/office/drawing/2014/main" id="{BF948247-745E-32A2-068C-24C9068CB1E4}"/>
              </a:ext>
            </a:extLst>
          </p:cNvPr>
          <p:cNvSpPr txBox="1"/>
          <p:nvPr/>
        </p:nvSpPr>
        <p:spPr>
          <a:xfrm>
            <a:off x="8045669" y="5843764"/>
            <a:ext cx="74990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705"/>
              </a:spcBef>
            </a:pPr>
            <a:r>
              <a:rPr lang="en-US" sz="2000" b="1" spc="-20" dirty="0">
                <a:solidFill>
                  <a:srgbClr val="44546A"/>
                </a:solidFill>
                <a:ea typeface="Segoe UI Black" panose="020B0A02040204020203" pitchFamily="34" charset="0"/>
                <a:cs typeface="DejaVu Sans"/>
              </a:rPr>
              <a:t>8.05%</a:t>
            </a:r>
            <a:endParaRPr lang="en-GB" sz="2000" dirty="0">
              <a:solidFill>
                <a:srgbClr val="44546A"/>
              </a:solidFill>
              <a:ea typeface="Segoe UI Black" panose="020B0A02040204020203" pitchFamily="34" charset="0"/>
              <a:cs typeface="DejaVu Sans"/>
            </a:endParaRPr>
          </a:p>
        </p:txBody>
      </p:sp>
      <p:sp>
        <p:nvSpPr>
          <p:cNvPr id="75" name="object 8">
            <a:extLst>
              <a:ext uri="{FF2B5EF4-FFF2-40B4-BE49-F238E27FC236}">
                <a16:creationId xmlns:a16="http://schemas.microsoft.com/office/drawing/2014/main" id="{D660F0C9-0BBC-F841-5B44-BAE5566C57FB}"/>
              </a:ext>
            </a:extLst>
          </p:cNvPr>
          <p:cNvSpPr txBox="1"/>
          <p:nvPr/>
        </p:nvSpPr>
        <p:spPr>
          <a:xfrm>
            <a:off x="9292960" y="5843765"/>
            <a:ext cx="65828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705"/>
              </a:spcBef>
            </a:pPr>
            <a:r>
              <a:rPr lang="en-US" sz="2000" b="1" spc="-20" dirty="0">
                <a:solidFill>
                  <a:srgbClr val="44546A"/>
                </a:solidFill>
                <a:ea typeface="Segoe UI Black" panose="020B0A02040204020203" pitchFamily="34" charset="0"/>
                <a:cs typeface="DejaVu Sans"/>
              </a:rPr>
              <a:t>1.29%</a:t>
            </a:r>
            <a:endParaRPr lang="en-GB" sz="2000" dirty="0">
              <a:solidFill>
                <a:srgbClr val="44546A"/>
              </a:solidFill>
              <a:ea typeface="Segoe UI Black" panose="020B0A02040204020203" pitchFamily="34" charset="0"/>
              <a:cs typeface="DejaVu Sans"/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A1AA6970-C143-BBBA-AFB8-172EB78C67B4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+mn-lt"/>
              </a:rPr>
              <a:t>Секторска расподјела укупног броја и учешће пројеката и програма SFD</a:t>
            </a:r>
          </a:p>
        </p:txBody>
      </p:sp>
    </p:spTree>
    <p:extLst>
      <p:ext uri="{BB962C8B-B14F-4D97-AF65-F5344CB8AC3E}">
        <p14:creationId xmlns:p14="http://schemas.microsoft.com/office/powerpoint/2010/main" val="159601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F1D6B-93DE-B30E-FFAB-7AFD01483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FE9229-35DC-7A73-9FF3-DAD5F4761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  <p:pic>
        <p:nvPicPr>
          <p:cNvPr id="6" name="image70.png">
            <a:extLst>
              <a:ext uri="{FF2B5EF4-FFF2-40B4-BE49-F238E27FC236}">
                <a16:creationId xmlns:a16="http://schemas.microsoft.com/office/drawing/2014/main" id="{4D42F2B4-C4F3-3864-BC5C-1ACA9A884B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1185" y="2509595"/>
            <a:ext cx="5641528" cy="3823970"/>
          </a:xfrm>
          <a:prstGeom prst="rect">
            <a:avLst/>
          </a:prstGeom>
        </p:spPr>
      </p:pic>
      <p:sp>
        <p:nvSpPr>
          <p:cNvPr id="7" name="مستطيل 12">
            <a:extLst>
              <a:ext uri="{FF2B5EF4-FFF2-40B4-BE49-F238E27FC236}">
                <a16:creationId xmlns:a16="http://schemas.microsoft.com/office/drawing/2014/main" id="{FBC29467-269A-1FE1-7D8B-91201E7C7700}"/>
              </a:ext>
            </a:extLst>
          </p:cNvPr>
          <p:cNvSpPr/>
          <p:nvPr/>
        </p:nvSpPr>
        <p:spPr>
          <a:xfrm>
            <a:off x="773095" y="1376729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Morocco</a:t>
            </a:r>
            <a:endParaRPr lang="ar-SA" sz="1100" b="1" spc="-10" dirty="0">
              <a:solidFill>
                <a:srgbClr val="4C4C4C"/>
              </a:solidFill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4AA147"/>
                </a:solidFill>
                <a:effectLst/>
                <a:ea typeface="Arial" panose="020B0604020202020204" pitchFamily="34" charset="0"/>
              </a:rPr>
              <a:t>1,450,000</a:t>
            </a:r>
          </a:p>
          <a:p>
            <a:pPr algn="ctr">
              <a:defRPr/>
            </a:pPr>
            <a:r>
              <a:rPr lang="en-US" sz="1100" b="1" spc="-10" dirty="0">
                <a:solidFill>
                  <a:srgbClr val="0070C0"/>
                </a:solidFill>
              </a:rPr>
              <a:t>1,309,145</a:t>
            </a:r>
          </a:p>
        </p:txBody>
      </p:sp>
      <p:sp>
        <p:nvSpPr>
          <p:cNvPr id="8" name="مستطيل 13">
            <a:extLst>
              <a:ext uri="{FF2B5EF4-FFF2-40B4-BE49-F238E27FC236}">
                <a16:creationId xmlns:a16="http://schemas.microsoft.com/office/drawing/2014/main" id="{EB94DF46-F6F5-265A-EF0F-B8B2B9B09E2F}"/>
              </a:ext>
            </a:extLst>
          </p:cNvPr>
          <p:cNvSpPr/>
          <p:nvPr/>
        </p:nvSpPr>
        <p:spPr>
          <a:xfrm>
            <a:off x="773095" y="2073622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Afghanistan</a:t>
            </a:r>
            <a:endParaRPr lang="ar-SA" sz="1100" b="1" spc="-10" dirty="0">
              <a:solidFill>
                <a:srgbClr val="4C4C4C"/>
              </a:solidFill>
              <a:effectLst/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4AA147"/>
                </a:solidFill>
                <a:effectLst/>
                <a:ea typeface="Arial" panose="020B0604020202020204" pitchFamily="34" charset="0"/>
              </a:rPr>
              <a:t>30,100</a:t>
            </a:r>
          </a:p>
          <a:p>
            <a:pPr lvl="0" algn="ctr">
              <a:defRPr/>
            </a:pPr>
            <a:r>
              <a:rPr lang="en-US" sz="1100" b="1" spc="-10" dirty="0">
                <a:solidFill>
                  <a:srgbClr val="006690"/>
                </a:solidFill>
              </a:rPr>
              <a:t>28,100</a:t>
            </a:r>
          </a:p>
        </p:txBody>
      </p:sp>
      <p:sp>
        <p:nvSpPr>
          <p:cNvPr id="9" name="مستطيل 17">
            <a:extLst>
              <a:ext uri="{FF2B5EF4-FFF2-40B4-BE49-F238E27FC236}">
                <a16:creationId xmlns:a16="http://schemas.microsoft.com/office/drawing/2014/main" id="{3FAFE371-03A1-A2C6-1CB8-8B7A8B0DB6EE}"/>
              </a:ext>
            </a:extLst>
          </p:cNvPr>
          <p:cNvSpPr/>
          <p:nvPr/>
        </p:nvSpPr>
        <p:spPr>
          <a:xfrm>
            <a:off x="773095" y="2771806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Bangladesh</a:t>
            </a:r>
            <a:endParaRPr lang="ar-SA" sz="1100" b="1" spc="-10" dirty="0">
              <a:solidFill>
                <a:srgbClr val="4C4C4C"/>
              </a:solidFill>
              <a:effectLst/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4AA147"/>
                </a:solidFill>
                <a:effectLst/>
                <a:ea typeface="Arial" panose="020B0604020202020204" pitchFamily="34" charset="0"/>
              </a:rPr>
              <a:t>106,667</a:t>
            </a:r>
          </a:p>
          <a:p>
            <a:pPr lvl="0" algn="ctr">
              <a:defRPr/>
            </a:pPr>
            <a:r>
              <a:rPr lang="en-US" sz="1100" b="1" spc="-10" dirty="0">
                <a:solidFill>
                  <a:srgbClr val="006690"/>
                </a:solidFill>
                <a:effectLst/>
                <a:ea typeface="Arial" panose="020B0604020202020204" pitchFamily="34" charset="0"/>
              </a:rPr>
              <a:t>106,663</a:t>
            </a:r>
          </a:p>
        </p:txBody>
      </p:sp>
      <p:sp>
        <p:nvSpPr>
          <p:cNvPr id="10" name="مستطيل 20">
            <a:extLst>
              <a:ext uri="{FF2B5EF4-FFF2-40B4-BE49-F238E27FC236}">
                <a16:creationId xmlns:a16="http://schemas.microsoft.com/office/drawing/2014/main" id="{BF4598DA-9D7D-593B-52DF-15470A630D17}"/>
              </a:ext>
            </a:extLst>
          </p:cNvPr>
          <p:cNvSpPr/>
          <p:nvPr/>
        </p:nvSpPr>
        <p:spPr>
          <a:xfrm>
            <a:off x="773095" y="3466183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Myanmar</a:t>
            </a:r>
            <a:endParaRPr lang="ar-SA" sz="1100" b="1" spc="-10" dirty="0">
              <a:solidFill>
                <a:srgbClr val="4C4C4C"/>
              </a:solidFill>
              <a:effectLst/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4AA147"/>
                </a:solidFill>
                <a:effectLst/>
                <a:ea typeface="Arial" panose="020B0604020202020204" pitchFamily="34" charset="0"/>
              </a:rPr>
              <a:t>50,000</a:t>
            </a:r>
            <a:endParaRPr lang="ar-SA" sz="1100" b="1" spc="-10" dirty="0">
              <a:solidFill>
                <a:srgbClr val="4AA147"/>
              </a:solidFill>
              <a:effectLst/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006690"/>
                </a:solidFill>
                <a:effectLst/>
                <a:ea typeface="Arial" panose="020B0604020202020204" pitchFamily="34" charset="0"/>
              </a:rPr>
              <a:t>1,684</a:t>
            </a:r>
          </a:p>
        </p:txBody>
      </p:sp>
      <p:sp>
        <p:nvSpPr>
          <p:cNvPr id="11" name="مستطيل 21">
            <a:extLst>
              <a:ext uri="{FF2B5EF4-FFF2-40B4-BE49-F238E27FC236}">
                <a16:creationId xmlns:a16="http://schemas.microsoft.com/office/drawing/2014/main" id="{142AC949-5831-BEEE-8EED-4B5E7A22F45F}"/>
              </a:ext>
            </a:extLst>
          </p:cNvPr>
          <p:cNvSpPr/>
          <p:nvPr/>
        </p:nvSpPr>
        <p:spPr>
          <a:xfrm>
            <a:off x="773095" y="4160560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Pakistan </a:t>
            </a:r>
            <a:endParaRPr lang="ar-SA" sz="1100" b="1" spc="-10" dirty="0">
              <a:solidFill>
                <a:srgbClr val="4C4C4C"/>
              </a:solidFill>
              <a:effectLst/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4AA147"/>
                </a:solidFill>
                <a:effectLst/>
                <a:ea typeface="Arial" panose="020B0604020202020204" pitchFamily="34" charset="0"/>
              </a:rPr>
              <a:t>433,333</a:t>
            </a:r>
            <a:endParaRPr lang="ar-SA" sz="1100" b="1" spc="-10" dirty="0">
              <a:solidFill>
                <a:srgbClr val="4AA147"/>
              </a:solidFill>
              <a:effectLst/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006690"/>
                </a:solidFill>
                <a:effectLst/>
                <a:ea typeface="Arial" panose="020B0604020202020204" pitchFamily="34" charset="0"/>
              </a:rPr>
              <a:t>358,434</a:t>
            </a:r>
          </a:p>
        </p:txBody>
      </p:sp>
      <p:sp>
        <p:nvSpPr>
          <p:cNvPr id="12" name="مستطيل 22">
            <a:extLst>
              <a:ext uri="{FF2B5EF4-FFF2-40B4-BE49-F238E27FC236}">
                <a16:creationId xmlns:a16="http://schemas.microsoft.com/office/drawing/2014/main" id="{F0D45EDA-E5CF-DA77-F7C1-87F65D81AE8E}"/>
              </a:ext>
            </a:extLst>
          </p:cNvPr>
          <p:cNvSpPr/>
          <p:nvPr/>
        </p:nvSpPr>
        <p:spPr>
          <a:xfrm>
            <a:off x="773095" y="4854937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Bahrain  </a:t>
            </a:r>
            <a:endParaRPr lang="ar-SA" sz="1100" b="1" spc="-10" dirty="0">
              <a:solidFill>
                <a:srgbClr val="4C4C4C"/>
              </a:solidFill>
              <a:effectLst/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4AA147"/>
                </a:solidFill>
                <a:effectLst/>
                <a:ea typeface="Arial" panose="020B0604020202020204" pitchFamily="34" charset="0"/>
              </a:rPr>
              <a:t>2,766,667</a:t>
            </a:r>
          </a:p>
          <a:p>
            <a:pPr lvl="0" algn="ctr">
              <a:defRPr/>
            </a:pPr>
            <a:r>
              <a:rPr lang="en-US" sz="1100" b="1" spc="-10" dirty="0">
                <a:solidFill>
                  <a:srgbClr val="006690"/>
                </a:solidFill>
                <a:effectLst/>
                <a:ea typeface="Arial" panose="020B0604020202020204" pitchFamily="34" charset="0"/>
              </a:rPr>
              <a:t>1,258,768</a:t>
            </a:r>
          </a:p>
        </p:txBody>
      </p:sp>
      <p:sp>
        <p:nvSpPr>
          <p:cNvPr id="13" name="مستطيل 23">
            <a:extLst>
              <a:ext uri="{FF2B5EF4-FFF2-40B4-BE49-F238E27FC236}">
                <a16:creationId xmlns:a16="http://schemas.microsoft.com/office/drawing/2014/main" id="{E1E48770-BD07-3817-B6FC-2CDF983CBC16}"/>
              </a:ext>
            </a:extLst>
          </p:cNvPr>
          <p:cNvSpPr/>
          <p:nvPr/>
        </p:nvSpPr>
        <p:spPr>
          <a:xfrm>
            <a:off x="773095" y="5549314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Oman   </a:t>
            </a:r>
            <a:endParaRPr lang="ar-SA" sz="1100" b="1" spc="-10" dirty="0">
              <a:solidFill>
                <a:srgbClr val="4C4C4C"/>
              </a:solidFill>
              <a:effectLst/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4AA147"/>
                </a:solidFill>
                <a:effectLst/>
                <a:ea typeface="Arial" panose="020B0604020202020204" pitchFamily="34" charset="0"/>
              </a:rPr>
              <a:t>2,500,000</a:t>
            </a:r>
            <a:endParaRPr lang="ar-SA" sz="1100" b="1" spc="-10" dirty="0">
              <a:solidFill>
                <a:srgbClr val="4AA147"/>
              </a:solidFill>
              <a:effectLst/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006690"/>
                </a:solidFill>
                <a:effectLst/>
                <a:ea typeface="Arial" panose="020B0604020202020204" pitchFamily="34" charset="0"/>
              </a:rPr>
              <a:t>249,259</a:t>
            </a:r>
          </a:p>
        </p:txBody>
      </p:sp>
      <p:sp>
        <p:nvSpPr>
          <p:cNvPr id="14" name="مستطيل 24">
            <a:extLst>
              <a:ext uri="{FF2B5EF4-FFF2-40B4-BE49-F238E27FC236}">
                <a16:creationId xmlns:a16="http://schemas.microsoft.com/office/drawing/2014/main" id="{3B3B7B55-7127-69B8-3895-6E715B04D0A7}"/>
              </a:ext>
            </a:extLst>
          </p:cNvPr>
          <p:cNvSpPr/>
          <p:nvPr/>
        </p:nvSpPr>
        <p:spPr>
          <a:xfrm>
            <a:off x="1848513" y="1376729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Egypt </a:t>
            </a:r>
            <a:endParaRPr lang="ar-SA" sz="1100" b="1" spc="-10" dirty="0">
              <a:solidFill>
                <a:srgbClr val="4C4C4C"/>
              </a:solidFill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4AA147"/>
                </a:solidFill>
                <a:effectLst/>
                <a:ea typeface="Arial" panose="020B0604020202020204" pitchFamily="34" charset="0"/>
              </a:rPr>
              <a:t>739,428</a:t>
            </a:r>
          </a:p>
          <a:p>
            <a:pPr lvl="0" algn="ctr">
              <a:defRPr/>
            </a:pPr>
            <a:r>
              <a:rPr lang="en-US" sz="1100" b="1" spc="-10" dirty="0">
                <a:solidFill>
                  <a:srgbClr val="006690"/>
                </a:solidFill>
              </a:rPr>
              <a:t>684,428</a:t>
            </a:r>
          </a:p>
        </p:txBody>
      </p:sp>
      <p:sp>
        <p:nvSpPr>
          <p:cNvPr id="15" name="مستطيل 25">
            <a:extLst>
              <a:ext uri="{FF2B5EF4-FFF2-40B4-BE49-F238E27FC236}">
                <a16:creationId xmlns:a16="http://schemas.microsoft.com/office/drawing/2014/main" id="{5A5FAE2E-061F-ED4E-6AF9-1A32ADF96F59}"/>
              </a:ext>
            </a:extLst>
          </p:cNvPr>
          <p:cNvSpPr/>
          <p:nvPr/>
        </p:nvSpPr>
        <p:spPr>
          <a:xfrm>
            <a:off x="2923931" y="1376729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Tunisia  </a:t>
            </a:r>
            <a:endParaRPr lang="ar-SA" sz="1100" b="1" spc="-10" dirty="0">
              <a:solidFill>
                <a:srgbClr val="4C4C4C"/>
              </a:solidFill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4AA147"/>
                </a:solidFill>
                <a:effectLst/>
                <a:ea typeface="Arial" panose="020B0604020202020204" pitchFamily="34" charset="0"/>
              </a:rPr>
              <a:t>100,000</a:t>
            </a:r>
          </a:p>
          <a:p>
            <a:pPr lvl="0" algn="ctr">
              <a:defRPr/>
            </a:pPr>
            <a:r>
              <a:rPr lang="en-US" sz="1100" b="1" spc="-10" dirty="0">
                <a:solidFill>
                  <a:srgbClr val="006690"/>
                </a:solidFill>
              </a:rPr>
              <a:t>547</a:t>
            </a:r>
          </a:p>
        </p:txBody>
      </p:sp>
      <p:sp>
        <p:nvSpPr>
          <p:cNvPr id="16" name="مستطيل 26">
            <a:extLst>
              <a:ext uri="{FF2B5EF4-FFF2-40B4-BE49-F238E27FC236}">
                <a16:creationId xmlns:a16="http://schemas.microsoft.com/office/drawing/2014/main" id="{8CE285DE-CC86-21CF-E605-320A51B0CA62}"/>
              </a:ext>
            </a:extLst>
          </p:cNvPr>
          <p:cNvSpPr/>
          <p:nvPr/>
        </p:nvSpPr>
        <p:spPr>
          <a:xfrm>
            <a:off x="3999349" y="1376729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Mauritania   </a:t>
            </a:r>
            <a:endParaRPr lang="ar-SA" sz="1100" b="1" spc="-10" dirty="0">
              <a:solidFill>
                <a:srgbClr val="4C4C4C"/>
              </a:solidFill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4AA147"/>
                </a:solidFill>
                <a:effectLst/>
                <a:ea typeface="Arial" panose="020B0604020202020204" pitchFamily="34" charset="0"/>
              </a:rPr>
              <a:t>90,000</a:t>
            </a:r>
          </a:p>
          <a:p>
            <a:pPr algn="ctr">
              <a:defRPr/>
            </a:pPr>
            <a:r>
              <a:rPr lang="en-US" sz="1100" b="1" spc="-10" dirty="0">
                <a:solidFill>
                  <a:srgbClr val="006690"/>
                </a:solidFill>
              </a:rPr>
              <a:t>12,335</a:t>
            </a:r>
          </a:p>
        </p:txBody>
      </p:sp>
      <p:sp>
        <p:nvSpPr>
          <p:cNvPr id="17" name="مستطيل 27">
            <a:extLst>
              <a:ext uri="{FF2B5EF4-FFF2-40B4-BE49-F238E27FC236}">
                <a16:creationId xmlns:a16="http://schemas.microsoft.com/office/drawing/2014/main" id="{DA2BBF2B-ACEE-5F60-CBE5-9F0A6CBEE5B2}"/>
              </a:ext>
            </a:extLst>
          </p:cNvPr>
          <p:cNvSpPr/>
          <p:nvPr/>
        </p:nvSpPr>
        <p:spPr>
          <a:xfrm>
            <a:off x="5052997" y="1376729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Chad    </a:t>
            </a:r>
            <a:endParaRPr lang="ar-SA" sz="1100" b="1" spc="-10" dirty="0">
              <a:solidFill>
                <a:srgbClr val="4C4C4C"/>
              </a:solidFill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4AA147"/>
                </a:solidFill>
                <a:effectLst/>
                <a:ea typeface="Arial" panose="020B0604020202020204" pitchFamily="34" charset="0"/>
              </a:rPr>
              <a:t>26,667</a:t>
            </a:r>
          </a:p>
          <a:p>
            <a:pPr lvl="0" algn="ctr">
              <a:defRPr/>
            </a:pPr>
            <a:r>
              <a:rPr lang="en-US" sz="1100" b="1" spc="-10" dirty="0">
                <a:solidFill>
                  <a:srgbClr val="006690"/>
                </a:solidFill>
              </a:rPr>
              <a:t>0</a:t>
            </a:r>
          </a:p>
        </p:txBody>
      </p:sp>
      <p:sp>
        <p:nvSpPr>
          <p:cNvPr id="18" name="مستطيل 28">
            <a:extLst>
              <a:ext uri="{FF2B5EF4-FFF2-40B4-BE49-F238E27FC236}">
                <a16:creationId xmlns:a16="http://schemas.microsoft.com/office/drawing/2014/main" id="{C9D66FC8-F499-8C2D-2AF7-6500F112B6D2}"/>
              </a:ext>
            </a:extLst>
          </p:cNvPr>
          <p:cNvSpPr/>
          <p:nvPr/>
        </p:nvSpPr>
        <p:spPr>
          <a:xfrm>
            <a:off x="6113266" y="1376729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Comoros     </a:t>
            </a:r>
            <a:endParaRPr lang="ar-SA" sz="1100" b="1" spc="-10" dirty="0">
              <a:solidFill>
                <a:srgbClr val="4C4C4C"/>
              </a:solidFill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4AA147"/>
                </a:solidFill>
                <a:effectLst/>
                <a:ea typeface="Arial" panose="020B0604020202020204" pitchFamily="34" charset="0"/>
              </a:rPr>
              <a:t>10,000</a:t>
            </a:r>
          </a:p>
          <a:p>
            <a:pPr algn="ctr">
              <a:defRPr/>
            </a:pPr>
            <a:r>
              <a:rPr lang="en-US" sz="1100" b="1" spc="-10" dirty="0">
                <a:solidFill>
                  <a:srgbClr val="006690"/>
                </a:solidFill>
              </a:rPr>
              <a:t>2,042</a:t>
            </a:r>
          </a:p>
        </p:txBody>
      </p:sp>
      <p:sp>
        <p:nvSpPr>
          <p:cNvPr id="19" name="مستطيل 29">
            <a:extLst>
              <a:ext uri="{FF2B5EF4-FFF2-40B4-BE49-F238E27FC236}">
                <a16:creationId xmlns:a16="http://schemas.microsoft.com/office/drawing/2014/main" id="{84814480-9221-C8E2-B472-D6695BB836FA}"/>
              </a:ext>
            </a:extLst>
          </p:cNvPr>
          <p:cNvSpPr/>
          <p:nvPr/>
        </p:nvSpPr>
        <p:spPr>
          <a:xfrm>
            <a:off x="7182063" y="1376729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Sierra Leone     </a:t>
            </a:r>
            <a:endParaRPr lang="ar-SA" sz="1100" b="1" spc="-10" dirty="0">
              <a:solidFill>
                <a:srgbClr val="4C4C4C"/>
              </a:solidFill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4AA147"/>
                </a:solidFill>
                <a:effectLst/>
                <a:ea typeface="Arial" panose="020B0604020202020204" pitchFamily="34" charset="0"/>
              </a:rPr>
              <a:t>500</a:t>
            </a:r>
          </a:p>
          <a:p>
            <a:pPr lvl="0" algn="ctr">
              <a:defRPr/>
            </a:pPr>
            <a:r>
              <a:rPr lang="en-US" sz="1100" b="1" spc="-10" dirty="0">
                <a:solidFill>
                  <a:srgbClr val="006690"/>
                </a:solidFill>
              </a:rPr>
              <a:t>0</a:t>
            </a:r>
          </a:p>
        </p:txBody>
      </p:sp>
      <p:sp>
        <p:nvSpPr>
          <p:cNvPr id="20" name="مستطيل 30">
            <a:extLst>
              <a:ext uri="{FF2B5EF4-FFF2-40B4-BE49-F238E27FC236}">
                <a16:creationId xmlns:a16="http://schemas.microsoft.com/office/drawing/2014/main" id="{BA4A26B4-A15B-FF70-1D01-6C941723EF64}"/>
              </a:ext>
            </a:extLst>
          </p:cNvPr>
          <p:cNvSpPr/>
          <p:nvPr/>
        </p:nvSpPr>
        <p:spPr>
          <a:xfrm>
            <a:off x="8241067" y="1376729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Gambia </a:t>
            </a:r>
            <a:endParaRPr lang="ar-SA" sz="1100" b="1" spc="-10" dirty="0">
              <a:solidFill>
                <a:srgbClr val="4C4C4C"/>
              </a:solidFill>
              <a:effectLst/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4AA147"/>
                </a:solidFill>
                <a:effectLst/>
                <a:ea typeface="Arial" panose="020B0604020202020204" pitchFamily="34" charset="0"/>
              </a:rPr>
              <a:t>32,500</a:t>
            </a:r>
          </a:p>
          <a:p>
            <a:pPr algn="ctr">
              <a:defRPr/>
            </a:pPr>
            <a:r>
              <a:rPr lang="en-US" sz="1100" b="1" spc="-10" dirty="0">
                <a:solidFill>
                  <a:srgbClr val="006690"/>
                </a:solidFill>
              </a:rPr>
              <a:t>874</a:t>
            </a:r>
          </a:p>
        </p:txBody>
      </p:sp>
      <p:sp>
        <p:nvSpPr>
          <p:cNvPr id="21" name="مستطيل 31">
            <a:extLst>
              <a:ext uri="{FF2B5EF4-FFF2-40B4-BE49-F238E27FC236}">
                <a16:creationId xmlns:a16="http://schemas.microsoft.com/office/drawing/2014/main" id="{CF82628E-9E42-B0EE-7F45-6CB756852942}"/>
              </a:ext>
            </a:extLst>
          </p:cNvPr>
          <p:cNvSpPr/>
          <p:nvPr/>
        </p:nvSpPr>
        <p:spPr>
          <a:xfrm>
            <a:off x="9294715" y="1376729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Sudan  </a:t>
            </a:r>
            <a:endParaRPr lang="ar-SA" sz="1100" b="1" spc="-10" dirty="0">
              <a:solidFill>
                <a:srgbClr val="4C4C4C"/>
              </a:solidFill>
              <a:effectLst/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4AA147"/>
                </a:solidFill>
                <a:effectLst/>
                <a:ea typeface="Arial" panose="020B0604020202020204" pitchFamily="34" charset="0"/>
              </a:rPr>
              <a:t>91,667</a:t>
            </a:r>
          </a:p>
          <a:p>
            <a:pPr lvl="0" algn="ctr">
              <a:defRPr/>
            </a:pPr>
            <a:r>
              <a:rPr lang="en-US" sz="1100" b="1" spc="-10" dirty="0">
                <a:solidFill>
                  <a:srgbClr val="006690"/>
                </a:solidFill>
              </a:rPr>
              <a:t>26,765</a:t>
            </a:r>
          </a:p>
        </p:txBody>
      </p:sp>
      <p:sp>
        <p:nvSpPr>
          <p:cNvPr id="22" name="مستطيل 32">
            <a:extLst>
              <a:ext uri="{FF2B5EF4-FFF2-40B4-BE49-F238E27FC236}">
                <a16:creationId xmlns:a16="http://schemas.microsoft.com/office/drawing/2014/main" id="{EE94ED7F-8B1B-8400-2604-D5FF09CA9578}"/>
              </a:ext>
            </a:extLst>
          </p:cNvPr>
          <p:cNvSpPr/>
          <p:nvPr/>
        </p:nvSpPr>
        <p:spPr>
          <a:xfrm>
            <a:off x="10348363" y="1376729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Djibouti   </a:t>
            </a:r>
            <a:endParaRPr lang="ar-SA" sz="1100" b="1" spc="-10" dirty="0">
              <a:solidFill>
                <a:srgbClr val="4C4C4C"/>
              </a:solidFill>
              <a:effectLst/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4AA147"/>
                </a:solidFill>
                <a:effectLst/>
                <a:ea typeface="Arial" panose="020B0604020202020204" pitchFamily="34" charset="0"/>
              </a:rPr>
              <a:t>70,333</a:t>
            </a:r>
          </a:p>
          <a:p>
            <a:pPr lvl="0" algn="ctr">
              <a:defRPr/>
            </a:pPr>
            <a:r>
              <a:rPr lang="en-US" sz="1100" b="1" spc="-10" dirty="0">
                <a:solidFill>
                  <a:srgbClr val="006690"/>
                </a:solidFill>
              </a:rPr>
              <a:t>58,621</a:t>
            </a:r>
          </a:p>
        </p:txBody>
      </p:sp>
      <p:sp>
        <p:nvSpPr>
          <p:cNvPr id="23" name="مستطيل 33">
            <a:extLst>
              <a:ext uri="{FF2B5EF4-FFF2-40B4-BE49-F238E27FC236}">
                <a16:creationId xmlns:a16="http://schemas.microsoft.com/office/drawing/2014/main" id="{FDBEA4BD-E17C-EE9E-031F-8BEEE9B58BA3}"/>
              </a:ext>
            </a:extLst>
          </p:cNvPr>
          <p:cNvSpPr/>
          <p:nvPr/>
        </p:nvSpPr>
        <p:spPr>
          <a:xfrm>
            <a:off x="10348363" y="2073622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Somalia    </a:t>
            </a:r>
            <a:endParaRPr lang="ar-SA" sz="1100" b="1" spc="-10" dirty="0">
              <a:solidFill>
                <a:srgbClr val="4C4C4C"/>
              </a:solidFill>
              <a:effectLst/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4AA147"/>
                </a:solidFill>
                <a:effectLst/>
                <a:ea typeface="Arial" panose="020B0604020202020204" pitchFamily="34" charset="0"/>
              </a:rPr>
              <a:t>50,000</a:t>
            </a:r>
          </a:p>
          <a:p>
            <a:pPr algn="ctr">
              <a:defRPr/>
            </a:pPr>
            <a:r>
              <a:rPr lang="en-US" sz="1100" b="1" spc="-10" dirty="0">
                <a:solidFill>
                  <a:srgbClr val="006690"/>
                </a:solidFill>
              </a:rPr>
              <a:t>20,000</a:t>
            </a:r>
          </a:p>
        </p:txBody>
      </p:sp>
      <p:sp>
        <p:nvSpPr>
          <p:cNvPr id="24" name="مستطيل 36">
            <a:extLst>
              <a:ext uri="{FF2B5EF4-FFF2-40B4-BE49-F238E27FC236}">
                <a16:creationId xmlns:a16="http://schemas.microsoft.com/office/drawing/2014/main" id="{12C2AEAE-1909-A7F4-276B-388E67BE3622}"/>
              </a:ext>
            </a:extLst>
          </p:cNvPr>
          <p:cNvSpPr/>
          <p:nvPr/>
        </p:nvSpPr>
        <p:spPr>
          <a:xfrm>
            <a:off x="10348363" y="2771806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Palestine </a:t>
            </a:r>
            <a:r>
              <a:rPr lang="en-US" sz="1100" b="1" spc="-10" dirty="0">
                <a:solidFill>
                  <a:srgbClr val="4AA147"/>
                </a:solidFill>
              </a:rPr>
              <a:t>4,882,018</a:t>
            </a:r>
          </a:p>
          <a:p>
            <a:pPr lvl="0" algn="ctr">
              <a:defRPr/>
            </a:pPr>
            <a:r>
              <a:rPr lang="en-US" sz="1100" b="1" spc="-10" dirty="0">
                <a:solidFill>
                  <a:srgbClr val="006690"/>
                </a:solidFill>
              </a:rPr>
              <a:t>4,402,360</a:t>
            </a:r>
          </a:p>
        </p:txBody>
      </p:sp>
      <p:sp>
        <p:nvSpPr>
          <p:cNvPr id="25" name="مستطيل 37">
            <a:extLst>
              <a:ext uri="{FF2B5EF4-FFF2-40B4-BE49-F238E27FC236}">
                <a16:creationId xmlns:a16="http://schemas.microsoft.com/office/drawing/2014/main" id="{A048FA12-ADFE-7142-495A-654F4E3754D6}"/>
              </a:ext>
            </a:extLst>
          </p:cNvPr>
          <p:cNvSpPr/>
          <p:nvPr/>
        </p:nvSpPr>
        <p:spPr>
          <a:xfrm>
            <a:off x="10348363" y="3466183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Jordan </a:t>
            </a:r>
            <a:r>
              <a:rPr lang="en-US" sz="1100" b="1" spc="-10" dirty="0">
                <a:solidFill>
                  <a:srgbClr val="4AA147"/>
                </a:solidFill>
              </a:rPr>
              <a:t>1,470,000</a:t>
            </a:r>
          </a:p>
          <a:p>
            <a:pPr algn="ctr">
              <a:defRPr/>
            </a:pPr>
            <a:r>
              <a:rPr lang="en-US" sz="1100" b="1" spc="-10" dirty="0">
                <a:solidFill>
                  <a:srgbClr val="006690"/>
                </a:solidFill>
              </a:rPr>
              <a:t>1,312,927</a:t>
            </a:r>
          </a:p>
        </p:txBody>
      </p:sp>
      <p:sp>
        <p:nvSpPr>
          <p:cNvPr id="26" name="مستطيل 38">
            <a:extLst>
              <a:ext uri="{FF2B5EF4-FFF2-40B4-BE49-F238E27FC236}">
                <a16:creationId xmlns:a16="http://schemas.microsoft.com/office/drawing/2014/main" id="{D1C1CC70-A5FD-37BC-C444-640971157CE8}"/>
              </a:ext>
            </a:extLst>
          </p:cNvPr>
          <p:cNvSpPr/>
          <p:nvPr/>
        </p:nvSpPr>
        <p:spPr>
          <a:xfrm>
            <a:off x="10348363" y="4160560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Lebanon </a:t>
            </a:r>
            <a:r>
              <a:rPr lang="en-US" sz="1100" b="1" spc="-10" dirty="0">
                <a:solidFill>
                  <a:srgbClr val="4AA147"/>
                </a:solidFill>
              </a:rPr>
              <a:t>700,000</a:t>
            </a:r>
          </a:p>
          <a:p>
            <a:pPr lvl="0" algn="ctr">
              <a:defRPr/>
            </a:pPr>
            <a:r>
              <a:rPr lang="en-US" sz="1100" b="1" spc="-10" dirty="0">
                <a:solidFill>
                  <a:srgbClr val="006690"/>
                </a:solidFill>
              </a:rPr>
              <a:t>699,923</a:t>
            </a:r>
          </a:p>
        </p:txBody>
      </p:sp>
      <p:sp>
        <p:nvSpPr>
          <p:cNvPr id="27" name="مستطيل 39">
            <a:extLst>
              <a:ext uri="{FF2B5EF4-FFF2-40B4-BE49-F238E27FC236}">
                <a16:creationId xmlns:a16="http://schemas.microsoft.com/office/drawing/2014/main" id="{E8C55FAC-D2C2-B36C-F6C7-3BE63829E11D}"/>
              </a:ext>
            </a:extLst>
          </p:cNvPr>
          <p:cNvSpPr/>
          <p:nvPr/>
        </p:nvSpPr>
        <p:spPr>
          <a:xfrm>
            <a:off x="10348363" y="4854937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Syria </a:t>
            </a:r>
            <a:endParaRPr lang="ar-SA" sz="1100" b="1" spc="-10" dirty="0">
              <a:solidFill>
                <a:srgbClr val="4C4C4C"/>
              </a:solidFill>
              <a:effectLst/>
              <a:ea typeface="Arial" panose="020B0604020202020204" pitchFamily="34" charset="0"/>
            </a:endParaRPr>
          </a:p>
          <a:p>
            <a:pPr algn="ctr">
              <a:defRPr/>
            </a:pPr>
            <a:r>
              <a:rPr lang="en-US" sz="1100" b="1" spc="-10" dirty="0">
                <a:solidFill>
                  <a:srgbClr val="4AA147"/>
                </a:solidFill>
              </a:rPr>
              <a:t>614,161</a:t>
            </a:r>
          </a:p>
          <a:p>
            <a:pPr algn="ctr">
              <a:defRPr/>
            </a:pPr>
            <a:r>
              <a:rPr lang="en-US" sz="1100" b="1" spc="-10" dirty="0">
                <a:solidFill>
                  <a:srgbClr val="006690"/>
                </a:solidFill>
              </a:rPr>
              <a:t>578,407</a:t>
            </a:r>
          </a:p>
        </p:txBody>
      </p:sp>
      <p:sp>
        <p:nvSpPr>
          <p:cNvPr id="28" name="مستطيل 40">
            <a:extLst>
              <a:ext uri="{FF2B5EF4-FFF2-40B4-BE49-F238E27FC236}">
                <a16:creationId xmlns:a16="http://schemas.microsoft.com/office/drawing/2014/main" id="{E0ACAAAD-C2E0-CF02-CAE3-4BED51286AB7}"/>
              </a:ext>
            </a:extLst>
          </p:cNvPr>
          <p:cNvSpPr/>
          <p:nvPr/>
        </p:nvSpPr>
        <p:spPr>
          <a:xfrm>
            <a:off x="10348363" y="5549314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Yemen </a:t>
            </a:r>
            <a:r>
              <a:rPr lang="en-US" sz="1100" b="1" spc="-10" dirty="0">
                <a:solidFill>
                  <a:srgbClr val="4AA147"/>
                </a:solidFill>
              </a:rPr>
              <a:t>3,185,000</a:t>
            </a:r>
          </a:p>
          <a:p>
            <a:pPr lvl="0" algn="ctr">
              <a:defRPr/>
            </a:pPr>
            <a:r>
              <a:rPr lang="en-US" sz="1100" b="1" spc="-10" dirty="0">
                <a:solidFill>
                  <a:srgbClr val="006690"/>
                </a:solidFill>
              </a:rPr>
              <a:t>1,355,601</a:t>
            </a:r>
          </a:p>
        </p:txBody>
      </p:sp>
      <p:sp>
        <p:nvSpPr>
          <p:cNvPr id="29" name="مستطيل 140">
            <a:extLst>
              <a:ext uri="{FF2B5EF4-FFF2-40B4-BE49-F238E27FC236}">
                <a16:creationId xmlns:a16="http://schemas.microsoft.com/office/drawing/2014/main" id="{788CFD80-E60E-368F-982A-28F9F00FD9EB}"/>
              </a:ext>
            </a:extLst>
          </p:cNvPr>
          <p:cNvSpPr/>
          <p:nvPr/>
        </p:nvSpPr>
        <p:spPr>
          <a:xfrm>
            <a:off x="7903769" y="3122326"/>
            <a:ext cx="1890497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sr-Cyrl-BA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Број држава</a:t>
            </a: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:</a:t>
            </a:r>
            <a:endParaRPr lang="ar-SA" sz="1100" b="1" spc="-10" dirty="0">
              <a:solidFill>
                <a:srgbClr val="4C4C4C"/>
              </a:solidFill>
              <a:effectLst/>
              <a:ea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 23 </a:t>
            </a:r>
            <a:r>
              <a:rPr lang="sr-Cyrl-BA" sz="11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државе</a:t>
            </a:r>
            <a:endParaRPr lang="en-US" sz="1100" b="1" spc="-10" dirty="0">
              <a:solidFill>
                <a:srgbClr val="006690"/>
              </a:solidFill>
            </a:endParaRPr>
          </a:p>
        </p:txBody>
      </p:sp>
      <p:sp>
        <p:nvSpPr>
          <p:cNvPr id="30" name="مستطيل 141">
            <a:extLst>
              <a:ext uri="{FF2B5EF4-FFF2-40B4-BE49-F238E27FC236}">
                <a16:creationId xmlns:a16="http://schemas.microsoft.com/office/drawing/2014/main" id="{37B51F95-258A-CF2F-4775-C145DA141EC8}"/>
              </a:ext>
            </a:extLst>
          </p:cNvPr>
          <p:cNvSpPr/>
          <p:nvPr/>
        </p:nvSpPr>
        <p:spPr>
          <a:xfrm>
            <a:off x="7903769" y="3858289"/>
            <a:ext cx="1890497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sr-Cyrl-BA" sz="1100" b="1" spc="-10" dirty="0">
                <a:solidFill>
                  <a:srgbClr val="00B050"/>
                </a:solidFill>
                <a:effectLst/>
                <a:ea typeface="Arial" panose="020B0604020202020204" pitchFamily="34" charset="0"/>
              </a:rPr>
              <a:t>Обавеза</a:t>
            </a:r>
            <a:r>
              <a:rPr lang="en-US" sz="1100" b="1" spc="-10" dirty="0">
                <a:solidFill>
                  <a:srgbClr val="00B050"/>
                </a:solidFill>
                <a:effectLst/>
                <a:ea typeface="Arial" panose="020B0604020202020204" pitchFamily="34" charset="0"/>
              </a:rPr>
              <a:t>: </a:t>
            </a:r>
            <a:r>
              <a:rPr lang="en-US" sz="1100" b="1" spc="-10" dirty="0">
                <a:solidFill>
                  <a:srgbClr val="00B050"/>
                </a:solidFill>
              </a:rPr>
              <a:t>19,445,527</a:t>
            </a:r>
          </a:p>
          <a:p>
            <a:pPr lvl="0" algn="ctr">
              <a:defRPr/>
            </a:pPr>
            <a:r>
              <a:rPr lang="en-US" sz="1100" b="1" spc="-10" dirty="0">
                <a:solidFill>
                  <a:srgbClr val="00B050"/>
                </a:solidFill>
                <a:effectLst/>
                <a:ea typeface="Arial" panose="020B0604020202020204" pitchFamily="34" charset="0"/>
              </a:rPr>
              <a:t> $ </a:t>
            </a:r>
            <a:r>
              <a:rPr lang="sr-Cyrl-BA" sz="1100" b="1" spc="-10" dirty="0">
                <a:solidFill>
                  <a:srgbClr val="00B050"/>
                </a:solidFill>
                <a:effectLst/>
                <a:ea typeface="Arial" panose="020B0604020202020204" pitchFamily="34" charset="0"/>
              </a:rPr>
              <a:t>милиона</a:t>
            </a:r>
            <a:endParaRPr lang="en-US" sz="1100" b="1" spc="-10" dirty="0">
              <a:solidFill>
                <a:srgbClr val="00B050"/>
              </a:solidFill>
            </a:endParaRPr>
          </a:p>
        </p:txBody>
      </p:sp>
      <p:sp>
        <p:nvSpPr>
          <p:cNvPr id="31" name="مستطيل 142">
            <a:extLst>
              <a:ext uri="{FF2B5EF4-FFF2-40B4-BE49-F238E27FC236}">
                <a16:creationId xmlns:a16="http://schemas.microsoft.com/office/drawing/2014/main" id="{FB410EC6-C8D1-3A7F-1247-54D0E03E635D}"/>
              </a:ext>
            </a:extLst>
          </p:cNvPr>
          <p:cNvSpPr/>
          <p:nvPr/>
        </p:nvSpPr>
        <p:spPr>
          <a:xfrm>
            <a:off x="7903769" y="4654806"/>
            <a:ext cx="1890497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sr-Cyrl-BA" sz="1100" b="1" spc="-10" dirty="0">
                <a:solidFill>
                  <a:srgbClr val="0070C0"/>
                </a:solidFill>
                <a:effectLst/>
                <a:ea typeface="Arial" panose="020B0604020202020204" pitchFamily="34" charset="0"/>
              </a:rPr>
              <a:t>Исплата</a:t>
            </a:r>
            <a:r>
              <a:rPr lang="en-US" sz="1100" b="1" spc="-10" dirty="0">
                <a:solidFill>
                  <a:srgbClr val="0070C0"/>
                </a:solidFill>
                <a:effectLst/>
                <a:ea typeface="Arial" panose="020B0604020202020204" pitchFamily="34" charset="0"/>
              </a:rPr>
              <a:t>: </a:t>
            </a:r>
            <a:r>
              <a:rPr lang="en-US" sz="1100" b="1" spc="-10" dirty="0">
                <a:solidFill>
                  <a:srgbClr val="0070C0"/>
                </a:solidFill>
              </a:rPr>
              <a:t>12,482,201</a:t>
            </a:r>
          </a:p>
          <a:p>
            <a:pPr lvl="0" algn="ctr">
              <a:defRPr/>
            </a:pPr>
            <a:r>
              <a:rPr lang="en-US" sz="1100" b="1" spc="-10" dirty="0">
                <a:solidFill>
                  <a:srgbClr val="0070C0"/>
                </a:solidFill>
                <a:effectLst/>
                <a:ea typeface="Arial" panose="020B0604020202020204" pitchFamily="34" charset="0"/>
              </a:rPr>
              <a:t> $ </a:t>
            </a:r>
            <a:r>
              <a:rPr lang="sr-Cyrl-BA" sz="1100" b="1" spc="-10" dirty="0">
                <a:solidFill>
                  <a:srgbClr val="0070C0"/>
                </a:solidFill>
                <a:effectLst/>
                <a:ea typeface="Arial" panose="020B0604020202020204" pitchFamily="34" charset="0"/>
              </a:rPr>
              <a:t>милиона</a:t>
            </a:r>
            <a:endParaRPr lang="en-US" sz="1100" b="1" spc="-10" dirty="0">
              <a:solidFill>
                <a:srgbClr val="0070C0"/>
              </a:solidFill>
            </a:endParaRPr>
          </a:p>
        </p:txBody>
      </p:sp>
      <p:sp>
        <p:nvSpPr>
          <p:cNvPr id="32" name="مربع نص 149">
            <a:extLst>
              <a:ext uri="{FF2B5EF4-FFF2-40B4-BE49-F238E27FC236}">
                <a16:creationId xmlns:a16="http://schemas.microsoft.com/office/drawing/2014/main" id="{BB2D5E2A-E5A9-7561-86BB-C257A6756C85}"/>
              </a:ext>
            </a:extLst>
          </p:cNvPr>
          <p:cNvSpPr txBox="1"/>
          <p:nvPr/>
        </p:nvSpPr>
        <p:spPr>
          <a:xfrm>
            <a:off x="9663300" y="1086478"/>
            <a:ext cx="13596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(</a:t>
            </a:r>
            <a:r>
              <a:rPr lang="sr-Cyrl-BA" sz="1000" b="1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у хиљадама </a:t>
            </a:r>
            <a:r>
              <a:rPr lang="sr-Latn-BA" sz="1000" b="1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USD</a:t>
            </a:r>
            <a:r>
              <a:rPr lang="sr-Cyrl-BA" sz="1000" b="1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)</a:t>
            </a:r>
            <a:endParaRPr lang="en-US" sz="1000" b="1" dirty="0"/>
          </a:p>
        </p:txBody>
      </p:sp>
      <p:sp>
        <p:nvSpPr>
          <p:cNvPr id="33" name="مستطيل 40">
            <a:extLst>
              <a:ext uri="{FF2B5EF4-FFF2-40B4-BE49-F238E27FC236}">
                <a16:creationId xmlns:a16="http://schemas.microsoft.com/office/drawing/2014/main" id="{37179CD5-BB18-02E4-D409-786902C6AF63}"/>
              </a:ext>
            </a:extLst>
          </p:cNvPr>
          <p:cNvSpPr/>
          <p:nvPr/>
        </p:nvSpPr>
        <p:spPr>
          <a:xfrm>
            <a:off x="9294715" y="5549314"/>
            <a:ext cx="923018" cy="593409"/>
          </a:xfrm>
          <a:prstGeom prst="rect">
            <a:avLst/>
          </a:prstGeom>
          <a:solidFill>
            <a:srgbClr val="F2F2F2"/>
          </a:solidFill>
          <a:ln w="3175" cap="flat" cmpd="sng" algn="ctr">
            <a:solidFill>
              <a:srgbClr val="00572B"/>
            </a:solidFill>
            <a:prstDash val="solid"/>
          </a:ln>
          <a:effectLst>
            <a:outerShdw blurRad="50800" dist="38100" dir="54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000" b="1" spc="-10" dirty="0">
                <a:solidFill>
                  <a:srgbClr val="4C4C4C"/>
                </a:solidFill>
                <a:effectLst/>
                <a:ea typeface="Arial" panose="020B0604020202020204" pitchFamily="34" charset="0"/>
              </a:rPr>
              <a:t>Bosnia and Herzegovina </a:t>
            </a:r>
            <a:r>
              <a:rPr lang="en-US" sz="1100" b="1" spc="-10" dirty="0">
                <a:solidFill>
                  <a:srgbClr val="4AA147"/>
                </a:solidFill>
              </a:rPr>
              <a:t>46,486</a:t>
            </a:r>
          </a:p>
          <a:p>
            <a:pPr lvl="0" algn="ctr">
              <a:defRPr/>
            </a:pPr>
            <a:r>
              <a:rPr lang="en-US" sz="1100" b="1" spc="-10" dirty="0">
                <a:solidFill>
                  <a:srgbClr val="006690"/>
                </a:solidFill>
              </a:rPr>
              <a:t>15,318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ADDC9-51DF-4DD8-3E1C-C5347102C167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109012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+mn-lt"/>
              </a:rPr>
              <a:t>Грантови развојних пројеката које финансира SFD у име Владе КСА</a:t>
            </a:r>
          </a:p>
        </p:txBody>
      </p:sp>
    </p:spTree>
    <p:extLst>
      <p:ext uri="{BB962C8B-B14F-4D97-AF65-F5344CB8AC3E}">
        <p14:creationId xmlns:p14="http://schemas.microsoft.com/office/powerpoint/2010/main" val="134339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19990-24E2-C3BE-D957-CFA165D62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5A47EA-201F-67B2-95F8-981A85D0E5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18896"/>
            <a:ext cx="819096" cy="819096"/>
          </a:xfrm>
          <a:prstGeom prst="rect">
            <a:avLst/>
          </a:prstGeom>
        </p:spPr>
      </p:pic>
      <p:sp>
        <p:nvSpPr>
          <p:cNvPr id="5" name="مربع نص 64">
            <a:extLst>
              <a:ext uri="{FF2B5EF4-FFF2-40B4-BE49-F238E27FC236}">
                <a16:creationId xmlns:a16="http://schemas.microsoft.com/office/drawing/2014/main" id="{8DC873BE-D242-4C1F-C2C6-1D27BC0503D4}"/>
              </a:ext>
            </a:extLst>
          </p:cNvPr>
          <p:cNvSpPr txBox="1"/>
          <p:nvPr/>
        </p:nvSpPr>
        <p:spPr>
          <a:xfrm>
            <a:off x="2451766" y="3580662"/>
            <a:ext cx="2064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-10" dirty="0">
                <a:solidFill>
                  <a:srgbClr val="41AD49"/>
                </a:solidFill>
                <a:latin typeface="Arial" panose="020B0604020202020204" pitchFamily="34" charset="0"/>
              </a:rPr>
              <a:t>1,000,000</a:t>
            </a:r>
          </a:p>
          <a:p>
            <a:pPr algn="ctr"/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1,000,000</a:t>
            </a:r>
          </a:p>
        </p:txBody>
      </p:sp>
      <p:pic>
        <p:nvPicPr>
          <p:cNvPr id="6" name="image71.png">
            <a:extLst>
              <a:ext uri="{FF2B5EF4-FFF2-40B4-BE49-F238E27FC236}">
                <a16:creationId xmlns:a16="http://schemas.microsoft.com/office/drawing/2014/main" id="{278EFA8F-17E4-3028-F3E8-A6900C10B0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581" y="2212595"/>
            <a:ext cx="1224280" cy="633025"/>
          </a:xfrm>
          <a:prstGeom prst="rect">
            <a:avLst/>
          </a:prstGeom>
        </p:spPr>
      </p:pic>
      <p:pic>
        <p:nvPicPr>
          <p:cNvPr id="7" name="image72.jpeg">
            <a:extLst>
              <a:ext uri="{FF2B5EF4-FFF2-40B4-BE49-F238E27FC236}">
                <a16:creationId xmlns:a16="http://schemas.microsoft.com/office/drawing/2014/main" id="{645B5264-5000-302E-8256-F8D9B1EC47F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5705" y="2172750"/>
            <a:ext cx="1371600" cy="695688"/>
          </a:xfrm>
          <a:prstGeom prst="rect">
            <a:avLst/>
          </a:prstGeom>
        </p:spPr>
      </p:pic>
      <p:pic>
        <p:nvPicPr>
          <p:cNvPr id="8" name="image73.jpeg">
            <a:extLst>
              <a:ext uri="{FF2B5EF4-FFF2-40B4-BE49-F238E27FC236}">
                <a16:creationId xmlns:a16="http://schemas.microsoft.com/office/drawing/2014/main" id="{5FDAC29C-5691-318A-36D2-DD5B4481C42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4020" y="2094352"/>
            <a:ext cx="1371601" cy="715593"/>
          </a:xfrm>
          <a:prstGeom prst="rect">
            <a:avLst/>
          </a:prstGeom>
        </p:spPr>
      </p:pic>
      <p:pic>
        <p:nvPicPr>
          <p:cNvPr id="9" name="image75.jpeg">
            <a:extLst>
              <a:ext uri="{FF2B5EF4-FFF2-40B4-BE49-F238E27FC236}">
                <a16:creationId xmlns:a16="http://schemas.microsoft.com/office/drawing/2014/main" id="{58406A9F-4BA9-1299-7909-DC0C20482AC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93031" y="2091000"/>
            <a:ext cx="1377313" cy="696368"/>
          </a:xfrm>
          <a:prstGeom prst="rect">
            <a:avLst/>
          </a:prstGeom>
        </p:spPr>
      </p:pic>
      <p:pic>
        <p:nvPicPr>
          <p:cNvPr id="10" name="image76.jpeg">
            <a:extLst>
              <a:ext uri="{FF2B5EF4-FFF2-40B4-BE49-F238E27FC236}">
                <a16:creationId xmlns:a16="http://schemas.microsoft.com/office/drawing/2014/main" id="{878AB8A9-9106-BCD2-E256-324AA8AC39A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7814" y="4609354"/>
            <a:ext cx="1377313" cy="640080"/>
          </a:xfrm>
          <a:prstGeom prst="rect">
            <a:avLst/>
          </a:prstGeom>
        </p:spPr>
      </p:pic>
      <p:pic>
        <p:nvPicPr>
          <p:cNvPr id="11" name="image77.jpeg">
            <a:extLst>
              <a:ext uri="{FF2B5EF4-FFF2-40B4-BE49-F238E27FC236}">
                <a16:creationId xmlns:a16="http://schemas.microsoft.com/office/drawing/2014/main" id="{BF6C61F5-551C-836D-1045-643E458FCCF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89757" y="4396696"/>
            <a:ext cx="567690" cy="718820"/>
          </a:xfrm>
          <a:prstGeom prst="rect">
            <a:avLst/>
          </a:prstGeom>
        </p:spPr>
      </p:pic>
      <p:pic>
        <p:nvPicPr>
          <p:cNvPr id="12" name="image77.jpeg">
            <a:extLst>
              <a:ext uri="{FF2B5EF4-FFF2-40B4-BE49-F238E27FC236}">
                <a16:creationId xmlns:a16="http://schemas.microsoft.com/office/drawing/2014/main" id="{9DFA5707-BA0B-E294-68CE-89520E3D9C5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03876" y="4396696"/>
            <a:ext cx="567690" cy="718820"/>
          </a:xfrm>
          <a:prstGeom prst="rect">
            <a:avLst/>
          </a:prstGeom>
        </p:spPr>
      </p:pic>
      <p:pic>
        <p:nvPicPr>
          <p:cNvPr id="13" name="image78.jpeg">
            <a:extLst>
              <a:ext uri="{FF2B5EF4-FFF2-40B4-BE49-F238E27FC236}">
                <a16:creationId xmlns:a16="http://schemas.microsoft.com/office/drawing/2014/main" id="{5FF0E6A0-3700-51C4-8FBD-EEC0044CF13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89448" y="4396696"/>
            <a:ext cx="567691" cy="718820"/>
          </a:xfrm>
          <a:prstGeom prst="rect">
            <a:avLst/>
          </a:prstGeom>
        </p:spPr>
      </p:pic>
      <p:pic>
        <p:nvPicPr>
          <p:cNvPr id="14" name="image79.jpeg">
            <a:extLst>
              <a:ext uri="{FF2B5EF4-FFF2-40B4-BE49-F238E27FC236}">
                <a16:creationId xmlns:a16="http://schemas.microsoft.com/office/drawing/2014/main" id="{AEF76C2D-F816-8FD2-9FD4-7F6502D5FE1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89815" y="4448766"/>
            <a:ext cx="1377313" cy="666750"/>
          </a:xfrm>
          <a:prstGeom prst="rect">
            <a:avLst/>
          </a:prstGeom>
        </p:spPr>
      </p:pic>
      <p:pic>
        <p:nvPicPr>
          <p:cNvPr id="15" name="image74.jpeg">
            <a:extLst>
              <a:ext uri="{FF2B5EF4-FFF2-40B4-BE49-F238E27FC236}">
                <a16:creationId xmlns:a16="http://schemas.microsoft.com/office/drawing/2014/main" id="{297AFA9C-6D2E-4C6B-8158-6AE4E7F320F2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93465" y="2107162"/>
            <a:ext cx="1371600" cy="697607"/>
          </a:xfrm>
          <a:prstGeom prst="rect">
            <a:avLst/>
          </a:prstGeom>
        </p:spPr>
      </p:pic>
      <p:sp>
        <p:nvSpPr>
          <p:cNvPr id="16" name="مربع نص 22">
            <a:extLst>
              <a:ext uri="{FF2B5EF4-FFF2-40B4-BE49-F238E27FC236}">
                <a16:creationId xmlns:a16="http://schemas.microsoft.com/office/drawing/2014/main" id="{D5F80114-D6CD-F815-1FCA-ED49D52A25A6}"/>
              </a:ext>
            </a:extLst>
          </p:cNvPr>
          <p:cNvSpPr txBox="1"/>
          <p:nvPr/>
        </p:nvSpPr>
        <p:spPr>
          <a:xfrm>
            <a:off x="2671226" y="2910224"/>
            <a:ext cx="2120719" cy="459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5160" marR="0" indent="-48895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Islamic</a:t>
            </a:r>
            <a:r>
              <a:rPr lang="en-US" sz="9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Solidarity</a:t>
            </a:r>
            <a:r>
              <a:rPr lang="en-US" sz="9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Fund</a:t>
            </a:r>
            <a:r>
              <a:rPr lang="en-US" sz="9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9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645160" marR="0" indent="-488950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opment (ISFD)</a:t>
            </a:r>
            <a:endParaRPr lang="en-US" sz="9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مربع نص 24">
            <a:extLst>
              <a:ext uri="{FF2B5EF4-FFF2-40B4-BE49-F238E27FC236}">
                <a16:creationId xmlns:a16="http://schemas.microsoft.com/office/drawing/2014/main" id="{B29B1E90-5C70-085F-DDD9-7A6F3B8493FB}"/>
              </a:ext>
            </a:extLst>
          </p:cNvPr>
          <p:cNvSpPr txBox="1"/>
          <p:nvPr/>
        </p:nvSpPr>
        <p:spPr>
          <a:xfrm>
            <a:off x="4890721" y="2908280"/>
            <a:ext cx="1825172" cy="59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8135" marR="0" algn="ctr">
              <a:lnSpc>
                <a:spcPct val="125000"/>
              </a:lnSpc>
              <a:spcBef>
                <a:spcPts val="225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International</a:t>
            </a:r>
            <a:r>
              <a:rPr lang="en-US" sz="900" spc="-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Islamic</a:t>
            </a:r>
            <a:r>
              <a:rPr lang="en-US" sz="9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Trade Financing</a:t>
            </a:r>
            <a:r>
              <a:rPr lang="en-US" sz="9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Corporation</a:t>
            </a:r>
          </a:p>
        </p:txBody>
      </p:sp>
      <p:sp>
        <p:nvSpPr>
          <p:cNvPr id="18" name="مربع نص 26">
            <a:extLst>
              <a:ext uri="{FF2B5EF4-FFF2-40B4-BE49-F238E27FC236}">
                <a16:creationId xmlns:a16="http://schemas.microsoft.com/office/drawing/2014/main" id="{95415747-717E-8D81-057D-8AB701010FCE}"/>
              </a:ext>
            </a:extLst>
          </p:cNvPr>
          <p:cNvSpPr txBox="1"/>
          <p:nvPr/>
        </p:nvSpPr>
        <p:spPr>
          <a:xfrm>
            <a:off x="7332345" y="2872744"/>
            <a:ext cx="1717482" cy="655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algn="ctr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Islamic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Corporation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Development</a:t>
            </a:r>
            <a:r>
              <a:rPr lang="en-US" sz="9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9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9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Private</a:t>
            </a:r>
            <a:r>
              <a:rPr lang="en-US" sz="9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Sector</a:t>
            </a:r>
            <a:r>
              <a:rPr lang="en-US" sz="9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(ICD)</a:t>
            </a:r>
            <a:endParaRPr lang="en-US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ctr">
              <a:spcBef>
                <a:spcPts val="50"/>
              </a:spcBef>
              <a:spcAft>
                <a:spcPts val="0"/>
              </a:spcAft>
            </a:pPr>
            <a:r>
              <a:rPr lang="en-US" sz="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مربع نص 28">
            <a:extLst>
              <a:ext uri="{FF2B5EF4-FFF2-40B4-BE49-F238E27FC236}">
                <a16:creationId xmlns:a16="http://schemas.microsoft.com/office/drawing/2014/main" id="{B8914B5D-7F35-4BD2-3014-C703EBC09BCA}"/>
              </a:ext>
            </a:extLst>
          </p:cNvPr>
          <p:cNvSpPr txBox="1"/>
          <p:nvPr/>
        </p:nvSpPr>
        <p:spPr>
          <a:xfrm>
            <a:off x="9695554" y="2856755"/>
            <a:ext cx="2121011" cy="59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240" marR="448310" algn="ctr">
              <a:lnSpc>
                <a:spcPct val="125000"/>
              </a:lnSpc>
              <a:spcBef>
                <a:spcPts val="225"/>
              </a:spcBef>
              <a:spcAft>
                <a:spcPts val="0"/>
              </a:spcAft>
            </a:pP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Increase</a:t>
            </a:r>
            <a:r>
              <a:rPr lang="en-US" sz="9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9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Kingdom’s</a:t>
            </a:r>
            <a:r>
              <a:rPr lang="en-US" sz="9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share</a:t>
            </a:r>
            <a:r>
              <a:rPr lang="en-US" sz="9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9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capital</a:t>
            </a:r>
            <a:r>
              <a:rPr lang="en-US" sz="9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9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9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Arab</a:t>
            </a:r>
            <a:r>
              <a:rPr lang="en-US" sz="9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Monetary </a:t>
            </a:r>
            <a:r>
              <a:rPr lang="en-US" sz="9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Fund</a:t>
            </a:r>
            <a:endParaRPr lang="en-US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مربع نص 32">
            <a:extLst>
              <a:ext uri="{FF2B5EF4-FFF2-40B4-BE49-F238E27FC236}">
                <a16:creationId xmlns:a16="http://schemas.microsoft.com/office/drawing/2014/main" id="{C3B68FBC-B2B0-45DA-8F46-BCC1A19AA79F}"/>
              </a:ext>
            </a:extLst>
          </p:cNvPr>
          <p:cNvSpPr txBox="1"/>
          <p:nvPr/>
        </p:nvSpPr>
        <p:spPr>
          <a:xfrm>
            <a:off x="2433420" y="5141522"/>
            <a:ext cx="2480364" cy="59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140" marR="24130" algn="ctr">
              <a:lnSpc>
                <a:spcPct val="1250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Financing private sector SMEs projects</a:t>
            </a:r>
            <a:r>
              <a:rPr lang="en-US" sz="9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n-US" sz="9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9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Arab</a:t>
            </a:r>
            <a:r>
              <a:rPr lang="en-US" sz="9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Fund</a:t>
            </a:r>
            <a:r>
              <a:rPr lang="en-US" sz="9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9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Economic</a:t>
            </a:r>
            <a:r>
              <a:rPr lang="en-US" sz="900" spc="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900" spc="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Social</a:t>
            </a:r>
            <a:r>
              <a:rPr lang="en-US" sz="900" spc="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Development</a:t>
            </a:r>
          </a:p>
        </p:txBody>
      </p:sp>
      <p:sp>
        <p:nvSpPr>
          <p:cNvPr id="21" name="مربع نص 34">
            <a:extLst>
              <a:ext uri="{FF2B5EF4-FFF2-40B4-BE49-F238E27FC236}">
                <a16:creationId xmlns:a16="http://schemas.microsoft.com/office/drawing/2014/main" id="{766AE8A5-1C07-CEE1-3F1E-095A73BC870A}"/>
              </a:ext>
            </a:extLst>
          </p:cNvPr>
          <p:cNvSpPr txBox="1"/>
          <p:nvPr/>
        </p:nvSpPr>
        <p:spPr>
          <a:xfrm>
            <a:off x="4545286" y="5163833"/>
            <a:ext cx="2884870" cy="59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855" marR="24130" indent="-635" algn="ctr">
              <a:lnSpc>
                <a:spcPct val="1250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Increase the Kingdom’s share in the capital of the Arab</a:t>
            </a:r>
            <a:r>
              <a:rPr lang="en-US" sz="900" spc="-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Fund</a:t>
            </a:r>
            <a:r>
              <a:rPr lang="en-US" sz="9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US" sz="900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Economic</a:t>
            </a:r>
            <a:r>
              <a:rPr lang="en-US" sz="9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Social</a:t>
            </a:r>
            <a:r>
              <a:rPr lang="en-US" sz="900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Development’</a:t>
            </a:r>
          </a:p>
        </p:txBody>
      </p:sp>
      <p:sp>
        <p:nvSpPr>
          <p:cNvPr id="22" name="مربع نص 36">
            <a:extLst>
              <a:ext uri="{FF2B5EF4-FFF2-40B4-BE49-F238E27FC236}">
                <a16:creationId xmlns:a16="http://schemas.microsoft.com/office/drawing/2014/main" id="{641D3FAC-7E6F-105A-AAA8-DF2A219B89B4}"/>
              </a:ext>
            </a:extLst>
          </p:cNvPr>
          <p:cNvSpPr txBox="1"/>
          <p:nvPr/>
        </p:nvSpPr>
        <p:spPr>
          <a:xfrm>
            <a:off x="7253145" y="5147736"/>
            <a:ext cx="2040297" cy="767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855" marR="0" algn="ctr">
              <a:lnSpc>
                <a:spcPct val="1250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Increase</a:t>
            </a:r>
            <a:r>
              <a:rPr lang="en-US" sz="9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9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Kingdom’s</a:t>
            </a:r>
            <a:r>
              <a:rPr lang="en-US" sz="9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share</a:t>
            </a:r>
            <a:r>
              <a:rPr lang="en-US" sz="9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capital of the Arab Bank for Economic Development in Africa (BADEA)</a:t>
            </a:r>
          </a:p>
        </p:txBody>
      </p:sp>
      <p:sp>
        <p:nvSpPr>
          <p:cNvPr id="23" name="مربع نص 38">
            <a:extLst>
              <a:ext uri="{FF2B5EF4-FFF2-40B4-BE49-F238E27FC236}">
                <a16:creationId xmlns:a16="http://schemas.microsoft.com/office/drawing/2014/main" id="{1E5D3748-0EED-B126-3DE3-D52B63160FEA}"/>
              </a:ext>
            </a:extLst>
          </p:cNvPr>
          <p:cNvSpPr txBox="1"/>
          <p:nvPr/>
        </p:nvSpPr>
        <p:spPr>
          <a:xfrm>
            <a:off x="9355793" y="5249434"/>
            <a:ext cx="2445357" cy="634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34390" marR="178435" indent="-597535">
              <a:lnSpc>
                <a:spcPct val="125000"/>
              </a:lnSpc>
              <a:spcBef>
                <a:spcPts val="505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African</a:t>
            </a:r>
            <a:r>
              <a:rPr lang="en-US" sz="900" spc="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Development</a:t>
            </a:r>
            <a:r>
              <a:rPr lang="en-US" sz="900" spc="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Fund </a:t>
            </a:r>
            <a:r>
              <a:rPr lang="en-US" sz="9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(ADF)</a:t>
            </a:r>
            <a:endParaRPr lang="en-US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spcBef>
                <a:spcPts val="45"/>
              </a:spcBef>
              <a:spcAft>
                <a:spcPts val="0"/>
              </a:spcAft>
            </a:pPr>
            <a:r>
              <a:rPr lang="en-US" sz="1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مربع نص 58">
            <a:extLst>
              <a:ext uri="{FF2B5EF4-FFF2-40B4-BE49-F238E27FC236}">
                <a16:creationId xmlns:a16="http://schemas.microsoft.com/office/drawing/2014/main" id="{ACD050DA-C109-4B46-A900-F26F9FA41D84}"/>
              </a:ext>
            </a:extLst>
          </p:cNvPr>
          <p:cNvSpPr txBox="1"/>
          <p:nvPr/>
        </p:nvSpPr>
        <p:spPr>
          <a:xfrm>
            <a:off x="470622" y="3119210"/>
            <a:ext cx="2022030" cy="675441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marL="561340" marR="0" lvl="0" indent="0" algn="ctr" defTabSz="914400" rtl="1" eaLnBrk="1" fontAlgn="auto" latinLnBrk="0" hangingPunct="1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28" name="مربع نص 59">
            <a:extLst>
              <a:ext uri="{FF2B5EF4-FFF2-40B4-BE49-F238E27FC236}">
                <a16:creationId xmlns:a16="http://schemas.microsoft.com/office/drawing/2014/main" id="{DE1E4445-AFE9-C2E9-4555-0A97A0E874B5}"/>
              </a:ext>
            </a:extLst>
          </p:cNvPr>
          <p:cNvSpPr txBox="1"/>
          <p:nvPr/>
        </p:nvSpPr>
        <p:spPr>
          <a:xfrm>
            <a:off x="407925" y="2865717"/>
            <a:ext cx="210281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Islamic Development Bank Contribute to increasing the capital of the Islamic Development Bank</a:t>
            </a:r>
          </a:p>
          <a:p>
            <a:pPr algn="ctr"/>
            <a:endParaRPr lang="en-US" sz="1050" dirty="0"/>
          </a:p>
        </p:txBody>
      </p:sp>
      <p:sp>
        <p:nvSpPr>
          <p:cNvPr id="29" name="مربع نص 60">
            <a:extLst>
              <a:ext uri="{FF2B5EF4-FFF2-40B4-BE49-F238E27FC236}">
                <a16:creationId xmlns:a16="http://schemas.microsoft.com/office/drawing/2014/main" id="{F86A3751-E7DF-4CC0-6238-0793434D5226}"/>
              </a:ext>
            </a:extLst>
          </p:cNvPr>
          <p:cNvSpPr txBox="1"/>
          <p:nvPr/>
        </p:nvSpPr>
        <p:spPr>
          <a:xfrm>
            <a:off x="448315" y="3610129"/>
            <a:ext cx="2022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-10" dirty="0">
                <a:solidFill>
                  <a:srgbClr val="41AD49"/>
                </a:solidFill>
                <a:latin typeface="Arial" panose="020B0604020202020204" pitchFamily="34" charset="0"/>
              </a:rPr>
              <a:t>4,255,611</a:t>
            </a:r>
          </a:p>
          <a:p>
            <a:pPr algn="ctr"/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1,641,151</a:t>
            </a:r>
          </a:p>
        </p:txBody>
      </p:sp>
      <p:sp>
        <p:nvSpPr>
          <p:cNvPr id="30" name="مربع نص 65">
            <a:extLst>
              <a:ext uri="{FF2B5EF4-FFF2-40B4-BE49-F238E27FC236}">
                <a16:creationId xmlns:a16="http://schemas.microsoft.com/office/drawing/2014/main" id="{AB10FB7A-F1CB-1328-DAF7-6D28C8AA9A52}"/>
              </a:ext>
            </a:extLst>
          </p:cNvPr>
          <p:cNvSpPr txBox="1"/>
          <p:nvPr/>
        </p:nvSpPr>
        <p:spPr>
          <a:xfrm>
            <a:off x="5486051" y="3575239"/>
            <a:ext cx="1011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-10" dirty="0">
                <a:solidFill>
                  <a:srgbClr val="41AD49"/>
                </a:solidFill>
                <a:latin typeface="Arial" panose="020B0604020202020204" pitchFamily="34" charset="0"/>
              </a:rPr>
              <a:t>86,950</a:t>
            </a:r>
          </a:p>
          <a:p>
            <a:pPr algn="ctr"/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86,950</a:t>
            </a:r>
          </a:p>
        </p:txBody>
      </p:sp>
      <p:sp>
        <p:nvSpPr>
          <p:cNvPr id="31" name="مربع نص 66">
            <a:extLst>
              <a:ext uri="{FF2B5EF4-FFF2-40B4-BE49-F238E27FC236}">
                <a16:creationId xmlns:a16="http://schemas.microsoft.com/office/drawing/2014/main" id="{9E0C0254-D602-D79D-9F78-DE66AEC95F37}"/>
              </a:ext>
            </a:extLst>
          </p:cNvPr>
          <p:cNvSpPr txBox="1"/>
          <p:nvPr/>
        </p:nvSpPr>
        <p:spPr>
          <a:xfrm>
            <a:off x="7773500" y="3610138"/>
            <a:ext cx="1011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-10" dirty="0">
                <a:solidFill>
                  <a:srgbClr val="41AD49"/>
                </a:solidFill>
                <a:latin typeface="Arial" panose="020B0604020202020204" pitchFamily="34" charset="0"/>
              </a:rPr>
              <a:t>364,501</a:t>
            </a:r>
          </a:p>
          <a:p>
            <a:pPr algn="ctr"/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364,501</a:t>
            </a:r>
          </a:p>
        </p:txBody>
      </p:sp>
      <p:sp>
        <p:nvSpPr>
          <p:cNvPr id="32" name="مربع نص 67">
            <a:extLst>
              <a:ext uri="{FF2B5EF4-FFF2-40B4-BE49-F238E27FC236}">
                <a16:creationId xmlns:a16="http://schemas.microsoft.com/office/drawing/2014/main" id="{020E5BE0-2CCC-BFBC-3F96-07C87A2A561C}"/>
              </a:ext>
            </a:extLst>
          </p:cNvPr>
          <p:cNvSpPr txBox="1"/>
          <p:nvPr/>
        </p:nvSpPr>
        <p:spPr>
          <a:xfrm>
            <a:off x="10158267" y="3575238"/>
            <a:ext cx="1011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-10" dirty="0">
                <a:solidFill>
                  <a:srgbClr val="41AD49"/>
                </a:solidFill>
                <a:latin typeface="Arial" panose="020B0604020202020204" pitchFamily="34" charset="0"/>
              </a:rPr>
              <a:t>102,070</a:t>
            </a:r>
          </a:p>
          <a:p>
            <a:pPr algn="ctr"/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95,359</a:t>
            </a:r>
          </a:p>
        </p:txBody>
      </p:sp>
      <p:sp>
        <p:nvSpPr>
          <p:cNvPr id="33" name="مربع نص 68">
            <a:extLst>
              <a:ext uri="{FF2B5EF4-FFF2-40B4-BE49-F238E27FC236}">
                <a16:creationId xmlns:a16="http://schemas.microsoft.com/office/drawing/2014/main" id="{4F2E8C7C-D645-2D21-B86F-F47580FAD2F8}"/>
              </a:ext>
            </a:extLst>
          </p:cNvPr>
          <p:cNvSpPr txBox="1"/>
          <p:nvPr/>
        </p:nvSpPr>
        <p:spPr>
          <a:xfrm>
            <a:off x="3167837" y="5858961"/>
            <a:ext cx="1011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-10" dirty="0">
                <a:solidFill>
                  <a:srgbClr val="41AD49"/>
                </a:solidFill>
                <a:latin typeface="Arial" panose="020B0604020202020204" pitchFamily="34" charset="0"/>
              </a:rPr>
              <a:t>500,000</a:t>
            </a:r>
          </a:p>
          <a:p>
            <a:pPr algn="ctr"/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500,000</a:t>
            </a:r>
          </a:p>
        </p:txBody>
      </p:sp>
      <p:sp>
        <p:nvSpPr>
          <p:cNvPr id="34" name="مربع نص 69">
            <a:extLst>
              <a:ext uri="{FF2B5EF4-FFF2-40B4-BE49-F238E27FC236}">
                <a16:creationId xmlns:a16="http://schemas.microsoft.com/office/drawing/2014/main" id="{6A44CE1D-FFFC-8D0C-56B0-C1A8979335E7}"/>
              </a:ext>
            </a:extLst>
          </p:cNvPr>
          <p:cNvSpPr txBox="1"/>
          <p:nvPr/>
        </p:nvSpPr>
        <p:spPr>
          <a:xfrm>
            <a:off x="5481956" y="5858961"/>
            <a:ext cx="1011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-10" dirty="0">
                <a:solidFill>
                  <a:srgbClr val="41AD49"/>
                </a:solidFill>
                <a:latin typeface="Arial" panose="020B0604020202020204" pitchFamily="34" charset="0"/>
              </a:rPr>
              <a:t>426,477</a:t>
            </a:r>
          </a:p>
          <a:p>
            <a:pPr algn="ctr"/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404,069</a:t>
            </a:r>
          </a:p>
        </p:txBody>
      </p:sp>
      <p:sp>
        <p:nvSpPr>
          <p:cNvPr id="35" name="مربع نص 70">
            <a:extLst>
              <a:ext uri="{FF2B5EF4-FFF2-40B4-BE49-F238E27FC236}">
                <a16:creationId xmlns:a16="http://schemas.microsoft.com/office/drawing/2014/main" id="{6E9F2C1A-DA3A-D907-8903-3E98C52F0B62}"/>
              </a:ext>
            </a:extLst>
          </p:cNvPr>
          <p:cNvSpPr txBox="1"/>
          <p:nvPr/>
        </p:nvSpPr>
        <p:spPr>
          <a:xfrm>
            <a:off x="7767528" y="5858961"/>
            <a:ext cx="1011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-10" dirty="0">
                <a:solidFill>
                  <a:srgbClr val="41AD49"/>
                </a:solidFill>
                <a:latin typeface="Arial" panose="020B0604020202020204" pitchFamily="34" charset="0"/>
              </a:rPr>
              <a:t>171,238</a:t>
            </a:r>
          </a:p>
          <a:p>
            <a:pPr algn="ctr"/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171,238</a:t>
            </a:r>
          </a:p>
        </p:txBody>
      </p:sp>
      <p:sp>
        <p:nvSpPr>
          <p:cNvPr id="36" name="مربع نص 71">
            <a:extLst>
              <a:ext uri="{FF2B5EF4-FFF2-40B4-BE49-F238E27FC236}">
                <a16:creationId xmlns:a16="http://schemas.microsoft.com/office/drawing/2014/main" id="{057BFC00-8C74-CA3F-CD92-D389D7AD3891}"/>
              </a:ext>
            </a:extLst>
          </p:cNvPr>
          <p:cNvSpPr txBox="1"/>
          <p:nvPr/>
        </p:nvSpPr>
        <p:spPr>
          <a:xfrm>
            <a:off x="10223627" y="5858961"/>
            <a:ext cx="1011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-10" dirty="0">
                <a:solidFill>
                  <a:srgbClr val="41AD49"/>
                </a:solidFill>
                <a:latin typeface="Arial" panose="020B0604020202020204" pitchFamily="34" charset="0"/>
              </a:rPr>
              <a:t>235,570</a:t>
            </a:r>
          </a:p>
          <a:p>
            <a:pPr algn="ctr"/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235,570</a:t>
            </a:r>
          </a:p>
        </p:txBody>
      </p:sp>
      <p:sp>
        <p:nvSpPr>
          <p:cNvPr id="37" name="مربع نص 72">
            <a:extLst>
              <a:ext uri="{FF2B5EF4-FFF2-40B4-BE49-F238E27FC236}">
                <a16:creationId xmlns:a16="http://schemas.microsoft.com/office/drawing/2014/main" id="{3E2046FA-F505-75FC-2844-AED792A2107E}"/>
              </a:ext>
            </a:extLst>
          </p:cNvPr>
          <p:cNvSpPr txBox="1"/>
          <p:nvPr/>
        </p:nvSpPr>
        <p:spPr>
          <a:xfrm>
            <a:off x="956107" y="5858961"/>
            <a:ext cx="1011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-10" dirty="0">
                <a:solidFill>
                  <a:srgbClr val="41AD49"/>
                </a:solidFill>
                <a:latin typeface="Arial" panose="020B0604020202020204" pitchFamily="34" charset="0"/>
              </a:rPr>
              <a:t>71,338</a:t>
            </a:r>
          </a:p>
          <a:p>
            <a:pPr algn="ctr"/>
            <a:r>
              <a:rPr lang="en-US" sz="1300" b="1" spc="-10" dirty="0">
                <a:solidFill>
                  <a:srgbClr val="334C80"/>
                </a:solidFill>
                <a:latin typeface="Arial" panose="020B0604020202020204" pitchFamily="34" charset="0"/>
              </a:rPr>
              <a:t>35,669</a:t>
            </a:r>
          </a:p>
        </p:txBody>
      </p:sp>
      <p:grpSp>
        <p:nvGrpSpPr>
          <p:cNvPr id="40" name="docshapegroup1395">
            <a:extLst>
              <a:ext uri="{FF2B5EF4-FFF2-40B4-BE49-F238E27FC236}">
                <a16:creationId xmlns:a16="http://schemas.microsoft.com/office/drawing/2014/main" id="{7FD3F39C-F6A1-EF0E-88FB-BE92B29F6030}"/>
              </a:ext>
            </a:extLst>
          </p:cNvPr>
          <p:cNvGrpSpPr>
            <a:grpSpLocks/>
          </p:cNvGrpSpPr>
          <p:nvPr/>
        </p:nvGrpSpPr>
        <p:grpSpPr bwMode="auto">
          <a:xfrm>
            <a:off x="10269706" y="1783727"/>
            <a:ext cx="1317625" cy="173355"/>
            <a:chOff x="0" y="0"/>
            <a:chExt cx="2075" cy="273"/>
          </a:xfrm>
        </p:grpSpPr>
        <p:sp>
          <p:nvSpPr>
            <p:cNvPr id="41" name="docshape1396">
              <a:extLst>
                <a:ext uri="{FF2B5EF4-FFF2-40B4-BE49-F238E27FC236}">
                  <a16:creationId xmlns:a16="http://schemas.microsoft.com/office/drawing/2014/main" id="{BAB0A345-0B85-F2A6-59DA-921F4EF9A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7" y="0"/>
              <a:ext cx="1038" cy="273"/>
            </a:xfrm>
            <a:prstGeom prst="rect">
              <a:avLst/>
            </a:prstGeom>
            <a:solidFill>
              <a:srgbClr val="41A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90805" marR="0">
                <a:spcBef>
                  <a:spcPts val="310"/>
                </a:spcBef>
                <a:spcAft>
                  <a:spcPts val="0"/>
                </a:spcAft>
              </a:pPr>
              <a:r>
                <a:rPr lang="sr-Cyrl-BA" sz="600" spc="-1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Обавеза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2" name="docshape1397">
              <a:extLst>
                <a:ext uri="{FF2B5EF4-FFF2-40B4-BE49-F238E27FC236}">
                  <a16:creationId xmlns:a16="http://schemas.microsoft.com/office/drawing/2014/main" id="{1E4E1012-285F-4A8A-E269-CD8FDA379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038" cy="273"/>
            </a:xfrm>
            <a:prstGeom prst="rect">
              <a:avLst/>
            </a:prstGeom>
            <a:solidFill>
              <a:srgbClr val="006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93980" marR="0">
                <a:spcBef>
                  <a:spcPts val="270"/>
                </a:spcBef>
                <a:spcAft>
                  <a:spcPts val="0"/>
                </a:spcAft>
              </a:pPr>
              <a:r>
                <a:rPr lang="sr-Cyrl-BA" sz="600" spc="-1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Исплата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E9C65E-A69A-5908-11D6-6EAFFE8F08C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+mn-lt"/>
              </a:rPr>
              <a:t>Допринос Краљевине међународним развојним институцијама и средства плаћена из сопствених средстава SFD</a:t>
            </a:r>
          </a:p>
        </p:txBody>
      </p:sp>
    </p:spTree>
    <p:extLst>
      <p:ext uri="{BB962C8B-B14F-4D97-AF65-F5344CB8AC3E}">
        <p14:creationId xmlns:p14="http://schemas.microsoft.com/office/powerpoint/2010/main" val="41230752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000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6746286A42B2144DB0CC399B5E4C9264" ma:contentTypeVersion="1" ma:contentTypeDescription="Upload an image." ma:contentTypeScope="" ma:versionID="0ab5b6ac0f0bb63864c6469dc83b4ffb">
  <xsd:schema xmlns:xsd="http://www.w3.org/2001/XMLSchema" xmlns:xs="http://www.w3.org/2001/XMLSchema" xmlns:p="http://schemas.microsoft.com/office/2006/metadata/properties" xmlns:ns1="http://schemas.microsoft.com/sharepoint/v3" xmlns:ns2="E89B40C9-6176-4FA1-B749-1017B7DAB160" xmlns:ns3="http://schemas.microsoft.com/sharepoint/v3/fields" targetNamespace="http://schemas.microsoft.com/office/2006/metadata/properties" ma:root="true" ma:fieldsID="b3990dbbb8ea2028ab87a9dbdd0901e6" ns1:_="" ns2:_="" ns3:_="">
    <xsd:import namespace="http://schemas.microsoft.com/sharepoint/v3"/>
    <xsd:import namespace="E89B40C9-6176-4FA1-B749-1017B7DAB160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B40C9-6176-4FA1-B749-1017B7DAB16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E89B40C9-6176-4FA1-B749-1017B7DAB160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DE5AC89D-0EC2-4621-BE92-39057A9EC762}"/>
</file>

<file path=customXml/itemProps2.xml><?xml version="1.0" encoding="utf-8"?>
<ds:datastoreItem xmlns:ds="http://schemas.openxmlformats.org/officeDocument/2006/customXml" ds:itemID="{99E5CF44-69E3-42E8-A0C5-B66D4401E4C4}"/>
</file>

<file path=customXml/itemProps3.xml><?xml version="1.0" encoding="utf-8"?>
<ds:datastoreItem xmlns:ds="http://schemas.openxmlformats.org/officeDocument/2006/customXml" ds:itemID="{902A8923-D73E-4ACB-8590-2136E4AA8932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823</TotalTime>
  <Words>1996</Words>
  <Application>Microsoft Office PowerPoint</Application>
  <PresentationFormat>Widescreen</PresentationFormat>
  <Paragraphs>384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Cairo</vt:lpstr>
      <vt:lpstr>Calibri</vt:lpstr>
      <vt:lpstr>Calibri Light</vt:lpstr>
      <vt:lpstr>DejaVu Sans</vt:lpstr>
      <vt:lpstr>Lucida Sans</vt:lpstr>
      <vt:lpstr>MS Mincho</vt:lpstr>
      <vt:lpstr>Sakkal Majalla</vt:lpstr>
      <vt:lpstr>Segoe UI</vt:lpstr>
      <vt:lpstr>Segoe UI Black</vt:lpstr>
      <vt:lpstr>Times New Roman</vt:lpstr>
      <vt:lpstr>Trebuchet MS</vt:lpstr>
      <vt:lpstr>Retrospect</vt:lpstr>
      <vt:lpstr>ПРИПРЕМА ПРОЈЕКАТА ЗА ФИНАНСИРАЊЕ ИЗ  САУДИЈСКОГ ФОНДА ЗА РАЗВОЈ (SFD) </vt:lpstr>
      <vt:lpstr>САДРЖАЈ</vt:lpstr>
      <vt:lpstr>PowerPoint Presentation</vt:lpstr>
      <vt:lpstr>PowerPoint Presentation</vt:lpstr>
      <vt:lpstr>PowerPoint Presentation</vt:lpstr>
      <vt:lpstr>Кумулативна активност SFD по континентима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Примјер из праксе: студије случаја</vt:lpstr>
      <vt:lpstr>Поступци и процедуре за закључивање међународних споразума  (примјер: кредит) </vt:lpstr>
      <vt:lpstr>Програм јавних инвестиција Републике Српске</vt:lpstr>
      <vt:lpstr>Анализа трошкова и користи и вриједност за новац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Шематски приказ процеса избора пројеката</vt:lpstr>
      <vt:lpstr>Оцјена потенцијала за финансирање пројеката</vt:lpstr>
      <vt:lpstr>Оцјена потенцијала за финансирање пројеката- кандидовани пројекти</vt:lpstr>
      <vt:lpstr>PowerPoint Presentation</vt:lpstr>
      <vt:lpstr>Оцјена потенцијала за финансирање пројеката- кандидовани пројекти јединица локалне самоуправе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Назив презентације</dc:title>
  <dc:creator>Maja Jovičić</dc:creator>
  <cp:keywords/>
  <dc:description/>
  <cp:lastModifiedBy>Sanja Tomas</cp:lastModifiedBy>
  <cp:revision>31</cp:revision>
  <dcterms:created xsi:type="dcterms:W3CDTF">2024-02-07T18:57:07Z</dcterms:created>
  <dcterms:modified xsi:type="dcterms:W3CDTF">2024-02-09T12:27:57Z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0x0101009148F5A04DDD49CBA7127AADA5FB792B00AADE34325A8B49CDA8BB4DB53328F214006746286A42B2144DB0CC399B5E4C9264</vt:lpwstr>
  </property>
</Properties>
</file>